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2" r:id="rId11"/>
    <p:sldId id="273" r:id="rId12"/>
    <p:sldId id="265" r:id="rId13"/>
    <p:sldId id="266" r:id="rId14"/>
    <p:sldId id="267" r:id="rId15"/>
    <p:sldId id="268" r:id="rId16"/>
    <p:sldId id="269" r:id="rId17"/>
    <p:sldId id="270" r:id="rId18"/>
    <p:sldId id="271"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245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QoTC@mdyc.org" TargetMode="External"/><Relationship Id="rId2" Type="http://schemas.openxmlformats.org/officeDocument/2006/relationships/hyperlink" Target="mailto:QotCCommittee@mdyc.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acebook.com/groups/queenofthechesapeak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ubtitle 2"/>
          <p:cNvSpPr txBox="1">
            <a:spLocks noGrp="1"/>
          </p:cNvSpPr>
          <p:nvPr>
            <p:ph type="subTitle" sz="quarter" idx="1"/>
          </p:nvPr>
        </p:nvSpPr>
        <p:spPr>
          <a:xfrm>
            <a:off x="1524000" y="4624682"/>
            <a:ext cx="9144000" cy="1358490"/>
          </a:xfrm>
          <a:prstGeom prst="rect">
            <a:avLst/>
          </a:prstGeom>
        </p:spPr>
        <p:txBody>
          <a:bodyPr/>
          <a:lstStyle/>
          <a:p>
            <a:pPr defTabSz="905255">
              <a:lnSpc>
                <a:spcPct val="81000"/>
              </a:lnSpc>
              <a:spcBef>
                <a:spcPts val="900"/>
              </a:spcBef>
              <a:defRPr sz="2178"/>
            </a:pPr>
            <a:endParaRPr/>
          </a:p>
          <a:p>
            <a:pPr defTabSz="905255">
              <a:lnSpc>
                <a:spcPct val="81000"/>
              </a:lnSpc>
              <a:spcBef>
                <a:spcPts val="900"/>
              </a:spcBef>
              <a:defRPr sz="6534">
                <a:solidFill>
                  <a:srgbClr val="7030A0"/>
                </a:solidFill>
              </a:defRPr>
            </a:pPr>
            <a:r>
              <a:t>2024 Princess Orientation</a:t>
            </a:r>
          </a:p>
        </p:txBody>
      </p:sp>
      <p:pic>
        <p:nvPicPr>
          <p:cNvPr id="95" name="Picture 4" descr="Picture 4"/>
          <p:cNvPicPr>
            <a:picLocks noChangeAspect="1"/>
          </p:cNvPicPr>
          <p:nvPr/>
        </p:nvPicPr>
        <p:blipFill>
          <a:blip r:embed="rId2"/>
          <a:stretch>
            <a:fillRect/>
          </a:stretch>
        </p:blipFill>
        <p:spPr>
          <a:xfrm>
            <a:off x="2278683" y="874827"/>
            <a:ext cx="7634634" cy="374985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rPr lang="en-US" dirty="0"/>
              <a:t>Queen’s Kedge Ads</a:t>
            </a:r>
            <a:endParaRPr dirty="0"/>
          </a:p>
        </p:txBody>
      </p:sp>
      <p:pic>
        <p:nvPicPr>
          <p:cNvPr id="127"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pic>
        <p:nvPicPr>
          <p:cNvPr id="7" name="Picture 6">
            <a:extLst>
              <a:ext uri="{FF2B5EF4-FFF2-40B4-BE49-F238E27FC236}">
                <a16:creationId xmlns:a16="http://schemas.microsoft.com/office/drawing/2014/main" id="{B9908917-7FD6-5069-E9C4-6DF97A60DAD2}"/>
              </a:ext>
            </a:extLst>
          </p:cNvPr>
          <p:cNvPicPr>
            <a:picLocks noChangeAspect="1"/>
          </p:cNvPicPr>
          <p:nvPr/>
        </p:nvPicPr>
        <p:blipFill>
          <a:blip r:embed="rId3"/>
          <a:stretch>
            <a:fillRect/>
          </a:stretch>
        </p:blipFill>
        <p:spPr>
          <a:xfrm>
            <a:off x="5694002" y="1484243"/>
            <a:ext cx="5659798" cy="4190843"/>
          </a:xfrm>
          <a:prstGeom prst="rect">
            <a:avLst/>
          </a:prstGeom>
        </p:spPr>
      </p:pic>
      <p:pic>
        <p:nvPicPr>
          <p:cNvPr id="11" name="Picture 10">
            <a:extLst>
              <a:ext uri="{FF2B5EF4-FFF2-40B4-BE49-F238E27FC236}">
                <a16:creationId xmlns:a16="http://schemas.microsoft.com/office/drawing/2014/main" id="{754B26B2-3DDB-59CA-9E85-B86F07567C6E}"/>
              </a:ext>
            </a:extLst>
          </p:cNvPr>
          <p:cNvPicPr>
            <a:picLocks noChangeAspect="1"/>
          </p:cNvPicPr>
          <p:nvPr/>
        </p:nvPicPr>
        <p:blipFill>
          <a:blip r:embed="rId4"/>
          <a:stretch>
            <a:fillRect/>
          </a:stretch>
        </p:blipFill>
        <p:spPr>
          <a:xfrm>
            <a:off x="1431692" y="1484243"/>
            <a:ext cx="3668818" cy="5276030"/>
          </a:xfrm>
          <a:prstGeom prst="rect">
            <a:avLst/>
          </a:prstGeom>
        </p:spPr>
      </p:pic>
    </p:spTree>
    <p:extLst>
      <p:ext uri="{BB962C8B-B14F-4D97-AF65-F5344CB8AC3E}">
        <p14:creationId xmlns:p14="http://schemas.microsoft.com/office/powerpoint/2010/main" val="3494259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rPr lang="en-US" dirty="0"/>
              <a:t>Queen’s Kedge Ads</a:t>
            </a:r>
            <a:endParaRPr dirty="0"/>
          </a:p>
        </p:txBody>
      </p:sp>
      <p:pic>
        <p:nvPicPr>
          <p:cNvPr id="127"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pic>
        <p:nvPicPr>
          <p:cNvPr id="5" name="Picture 4">
            <a:extLst>
              <a:ext uri="{FF2B5EF4-FFF2-40B4-BE49-F238E27FC236}">
                <a16:creationId xmlns:a16="http://schemas.microsoft.com/office/drawing/2014/main" id="{37935499-5C66-76D2-82D0-D752D655945F}"/>
              </a:ext>
            </a:extLst>
          </p:cNvPr>
          <p:cNvPicPr>
            <a:picLocks noChangeAspect="1"/>
          </p:cNvPicPr>
          <p:nvPr/>
        </p:nvPicPr>
        <p:blipFill>
          <a:blip r:embed="rId3"/>
          <a:stretch>
            <a:fillRect/>
          </a:stretch>
        </p:blipFill>
        <p:spPr>
          <a:xfrm>
            <a:off x="1344766" y="1446432"/>
            <a:ext cx="3377360" cy="5080640"/>
          </a:xfrm>
          <a:prstGeom prst="rect">
            <a:avLst/>
          </a:prstGeom>
        </p:spPr>
      </p:pic>
      <p:pic>
        <p:nvPicPr>
          <p:cNvPr id="8" name="Picture 7">
            <a:extLst>
              <a:ext uri="{FF2B5EF4-FFF2-40B4-BE49-F238E27FC236}">
                <a16:creationId xmlns:a16="http://schemas.microsoft.com/office/drawing/2014/main" id="{5142EF1B-F3CA-602F-EEF0-EDA9EE0A6452}"/>
              </a:ext>
            </a:extLst>
          </p:cNvPr>
          <p:cNvPicPr>
            <a:picLocks noChangeAspect="1"/>
          </p:cNvPicPr>
          <p:nvPr/>
        </p:nvPicPr>
        <p:blipFill>
          <a:blip r:embed="rId4"/>
          <a:stretch>
            <a:fillRect/>
          </a:stretch>
        </p:blipFill>
        <p:spPr>
          <a:xfrm>
            <a:off x="6007267" y="1484243"/>
            <a:ext cx="3143250" cy="2514600"/>
          </a:xfrm>
          <a:prstGeom prst="rect">
            <a:avLst/>
          </a:prstGeom>
        </p:spPr>
      </p:pic>
      <p:pic>
        <p:nvPicPr>
          <p:cNvPr id="10" name="Picture 9">
            <a:extLst>
              <a:ext uri="{FF2B5EF4-FFF2-40B4-BE49-F238E27FC236}">
                <a16:creationId xmlns:a16="http://schemas.microsoft.com/office/drawing/2014/main" id="{0CA693B6-69CF-6BCD-5BC8-EBA36E8E72D3}"/>
              </a:ext>
            </a:extLst>
          </p:cNvPr>
          <p:cNvPicPr>
            <a:picLocks noChangeAspect="1"/>
          </p:cNvPicPr>
          <p:nvPr/>
        </p:nvPicPr>
        <p:blipFill>
          <a:blip r:embed="rId5"/>
          <a:stretch>
            <a:fillRect/>
          </a:stretch>
        </p:blipFill>
        <p:spPr>
          <a:xfrm>
            <a:off x="5970305" y="3998843"/>
            <a:ext cx="3257550" cy="2543175"/>
          </a:xfrm>
          <a:prstGeom prst="rect">
            <a:avLst/>
          </a:prstGeom>
        </p:spPr>
      </p:pic>
    </p:spTree>
    <p:extLst>
      <p:ext uri="{BB962C8B-B14F-4D97-AF65-F5344CB8AC3E}">
        <p14:creationId xmlns:p14="http://schemas.microsoft.com/office/powerpoint/2010/main" val="6291114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456061" y="329371"/>
            <a:ext cx="10515601" cy="1325563"/>
          </a:xfrm>
          <a:prstGeom prst="rect">
            <a:avLst/>
          </a:prstGeom>
        </p:spPr>
        <p:txBody>
          <a:bodyPr/>
          <a:lstStyle>
            <a:lvl1pPr>
              <a:defRPr>
                <a:solidFill>
                  <a:srgbClr val="7030A0"/>
                </a:solidFill>
              </a:defRPr>
            </a:lvl1pPr>
          </a:lstStyle>
          <a:p>
            <a:r>
              <a:t>Role of Commodores/Parents</a:t>
            </a:r>
          </a:p>
        </p:txBody>
      </p:sp>
      <p:sp>
        <p:nvSpPr>
          <p:cNvPr id="130" name="Content Placeholder 2"/>
          <p:cNvSpPr txBox="1">
            <a:spLocks noGrp="1"/>
          </p:cNvSpPr>
          <p:nvPr>
            <p:ph type="body" idx="1"/>
          </p:nvPr>
        </p:nvSpPr>
        <p:spPr>
          <a:xfrm>
            <a:off x="838200" y="1825625"/>
            <a:ext cx="10515600" cy="4351338"/>
          </a:xfrm>
          <a:prstGeom prst="rect">
            <a:avLst/>
          </a:prstGeom>
        </p:spPr>
        <p:txBody>
          <a:bodyPr/>
          <a:lstStyle/>
          <a:p>
            <a:r>
              <a:t>Commodores or other officers may act as escorts and provide support for their Princess at club functions.</a:t>
            </a:r>
          </a:p>
          <a:p>
            <a:pPr marL="685800" lvl="1" indent="-228600">
              <a:spcBef>
                <a:spcPts val="500"/>
              </a:spcBef>
              <a:defRPr sz="2400"/>
            </a:pPr>
            <a:r>
              <a:t>A Princess should not be transported to an event solely by an non-family adult male officer. The First Lady, Lady, or other female should be part of the Princess’s escort, unless escorted by a female officer.</a:t>
            </a:r>
          </a:p>
          <a:p>
            <a:r>
              <a:t>Parents/Guardians provide support for their Princess at club functions.</a:t>
            </a:r>
          </a:p>
        </p:txBody>
      </p:sp>
      <p:pic>
        <p:nvPicPr>
          <p:cNvPr id="131"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Code of Conduct/Responsibilities/Protocol</a:t>
            </a:r>
          </a:p>
        </p:txBody>
      </p:sp>
      <p:sp>
        <p:nvSpPr>
          <p:cNvPr id="134" name="Content Placeholder 2"/>
          <p:cNvSpPr txBox="1">
            <a:spLocks noGrp="1"/>
          </p:cNvSpPr>
          <p:nvPr>
            <p:ph type="body" idx="1"/>
          </p:nvPr>
        </p:nvSpPr>
        <p:spPr>
          <a:xfrm>
            <a:off x="838200" y="1577008"/>
            <a:ext cx="10515600" cy="4810539"/>
          </a:xfrm>
          <a:prstGeom prst="rect">
            <a:avLst/>
          </a:prstGeom>
        </p:spPr>
        <p:txBody>
          <a:bodyPr/>
          <a:lstStyle/>
          <a:p>
            <a:pPr marL="217170" indent="-217170" defTabSz="868680">
              <a:lnSpc>
                <a:spcPct val="81000"/>
              </a:lnSpc>
              <a:spcBef>
                <a:spcPts val="900"/>
              </a:spcBef>
              <a:defRPr sz="2375"/>
            </a:pPr>
            <a:r>
              <a:t>“</a:t>
            </a:r>
            <a:r>
              <a:rPr>
                <a:latin typeface="-apple-system"/>
                <a:ea typeface="-apple-system"/>
                <a:cs typeface="-apple-system"/>
                <a:sym typeface="-apple-system"/>
              </a:rPr>
              <a:t>A well-written code of conduct </a:t>
            </a:r>
            <a:r>
              <a:rPr b="1">
                <a:latin typeface="-apple-system"/>
                <a:ea typeface="-apple-system"/>
                <a:cs typeface="-apple-system"/>
                <a:sym typeface="-apple-system"/>
              </a:rPr>
              <a:t>clarifies an organization's mission, values and principles</a:t>
            </a:r>
            <a:r>
              <a:rPr>
                <a:latin typeface="-apple-system"/>
                <a:ea typeface="-apple-system"/>
                <a:cs typeface="-apple-system"/>
                <a:sym typeface="-apple-system"/>
              </a:rPr>
              <a:t>, linking them with standards of professional conduct. The code articulates the values the organization wishes to foster in leaders and employees and, in doing so, defines desired behavior. As a result, written codes of conduct or ethics can become </a:t>
            </a:r>
            <a:r>
              <a:rPr b="1">
                <a:latin typeface="-apple-system"/>
                <a:ea typeface="-apple-system"/>
                <a:cs typeface="-apple-system"/>
                <a:sym typeface="-apple-system"/>
              </a:rPr>
              <a:t>benchmarks</a:t>
            </a:r>
            <a:r>
              <a:rPr>
                <a:latin typeface="-apple-system"/>
                <a:ea typeface="-apple-system"/>
                <a:cs typeface="-apple-system"/>
                <a:sym typeface="-apple-system"/>
              </a:rPr>
              <a:t> against which individual and organizational performance can be measured.” </a:t>
            </a:r>
            <a:r>
              <a:rPr i="1">
                <a:latin typeface="-apple-system"/>
                <a:ea typeface="-apple-system"/>
                <a:cs typeface="-apple-system"/>
                <a:sym typeface="-apple-system"/>
              </a:rPr>
              <a:t>ethics.org</a:t>
            </a:r>
            <a:endParaRPr i="1"/>
          </a:p>
          <a:p>
            <a:pPr marL="217170" indent="-217170" defTabSz="868680">
              <a:lnSpc>
                <a:spcPct val="81000"/>
              </a:lnSpc>
              <a:spcBef>
                <a:spcPts val="900"/>
              </a:spcBef>
              <a:defRPr sz="2375"/>
            </a:pPr>
            <a:r>
              <a:t>Standard expectations, similar to those under the law, or in schools</a:t>
            </a:r>
          </a:p>
          <a:p>
            <a:pPr marL="217170" indent="-217170" defTabSz="868680">
              <a:lnSpc>
                <a:spcPct val="81000"/>
              </a:lnSpc>
              <a:spcBef>
                <a:spcPts val="900"/>
              </a:spcBef>
              <a:defRPr sz="2375"/>
            </a:pPr>
            <a:r>
              <a:t>Guidelines &amp; Rules</a:t>
            </a:r>
          </a:p>
          <a:p>
            <a:pPr marL="217170" indent="-217170" defTabSz="868680">
              <a:lnSpc>
                <a:spcPct val="81000"/>
              </a:lnSpc>
              <a:spcBef>
                <a:spcPts val="900"/>
              </a:spcBef>
              <a:defRPr sz="2375"/>
            </a:pPr>
            <a:r>
              <a:t>Social Media Use – safe, civil, positive</a:t>
            </a:r>
          </a:p>
          <a:p>
            <a:pPr marL="217170" indent="-217170" defTabSz="868680">
              <a:lnSpc>
                <a:spcPct val="81000"/>
              </a:lnSpc>
              <a:spcBef>
                <a:spcPts val="900"/>
              </a:spcBef>
              <a:defRPr sz="2375"/>
            </a:pPr>
            <a:r>
              <a:t>Any concerns should be brought to the QOTC</a:t>
            </a:r>
          </a:p>
          <a:p>
            <a:pPr marL="217170" indent="-217170" defTabSz="868680">
              <a:lnSpc>
                <a:spcPct val="81000"/>
              </a:lnSpc>
              <a:spcBef>
                <a:spcPts val="900"/>
              </a:spcBef>
              <a:defRPr sz="2375"/>
            </a:pPr>
            <a:r>
              <a:t>All decisions of the QOTC are final</a:t>
            </a:r>
          </a:p>
          <a:p>
            <a:pPr marL="217170" indent="-217170" defTabSz="868680">
              <a:lnSpc>
                <a:spcPct val="81000"/>
              </a:lnSpc>
              <a:spcBef>
                <a:spcPts val="900"/>
              </a:spcBef>
              <a:defRPr sz="2375"/>
            </a:pPr>
            <a:r>
              <a:t>Official communication of decisions will be made by the QOTC</a:t>
            </a:r>
          </a:p>
        </p:txBody>
      </p:sp>
      <p:pic>
        <p:nvPicPr>
          <p:cNvPr id="135"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Balls</a:t>
            </a:r>
          </a:p>
        </p:txBody>
      </p:sp>
      <p:sp>
        <p:nvSpPr>
          <p:cNvPr id="138" name="Content Placeholder 2"/>
          <p:cNvSpPr txBox="1">
            <a:spLocks noGrp="1"/>
          </p:cNvSpPr>
          <p:nvPr>
            <p:ph type="body" idx="1"/>
          </p:nvPr>
        </p:nvSpPr>
        <p:spPr>
          <a:xfrm>
            <a:off x="838200" y="1484242"/>
            <a:ext cx="10639567" cy="5008633"/>
          </a:xfrm>
          <a:prstGeom prst="rect">
            <a:avLst/>
          </a:prstGeom>
        </p:spPr>
        <p:txBody>
          <a:bodyPr/>
          <a:lstStyle/>
          <a:p>
            <a:pPr marL="226313" indent="-226313" defTabSz="905255">
              <a:lnSpc>
                <a:spcPct val="72000"/>
              </a:lnSpc>
              <a:spcBef>
                <a:spcPts val="900"/>
              </a:spcBef>
              <a:defRPr sz="2277"/>
            </a:pPr>
            <a:r>
              <a:t>Each yacht club has a Commodore’s Ball or similar event, which honors their incoming Commodore and First Mate.</a:t>
            </a:r>
          </a:p>
          <a:p>
            <a:pPr marL="226313" indent="-226313" defTabSz="905255">
              <a:lnSpc>
                <a:spcPct val="72000"/>
              </a:lnSpc>
              <a:spcBef>
                <a:spcPts val="900"/>
              </a:spcBef>
              <a:defRPr sz="2277"/>
            </a:pPr>
            <a:r>
              <a:t>Attendance by Princesses is </a:t>
            </a:r>
            <a:r>
              <a:rPr>
                <a:solidFill>
                  <a:srgbClr val="FF0000"/>
                </a:solidFill>
              </a:rPr>
              <a:t>OPTIONAL</a:t>
            </a:r>
            <a:r>
              <a:t>, and </a:t>
            </a:r>
            <a:r>
              <a:rPr>
                <a:solidFill>
                  <a:srgbClr val="FF0000"/>
                </a:solidFill>
              </a:rPr>
              <a:t>does not count toward Pageant scores</a:t>
            </a:r>
            <a:r>
              <a:t>. Check with your club.</a:t>
            </a:r>
          </a:p>
          <a:p>
            <a:pPr marL="226313" indent="-226313" defTabSz="905255">
              <a:lnSpc>
                <a:spcPct val="72000"/>
              </a:lnSpc>
              <a:spcBef>
                <a:spcPts val="900"/>
              </a:spcBef>
              <a:defRPr sz="2277"/>
            </a:pPr>
            <a:r>
              <a:t>The cost is usually covered by the Princess’s home club. Check with your club.</a:t>
            </a:r>
          </a:p>
          <a:p>
            <a:pPr marL="226313" indent="-226313" defTabSz="905255">
              <a:lnSpc>
                <a:spcPct val="72000"/>
              </a:lnSpc>
              <a:spcBef>
                <a:spcPts val="900"/>
              </a:spcBef>
              <a:defRPr sz="2277"/>
            </a:pPr>
            <a:r>
              <a:t>The club RSVPs for their Princess, and provides an escort (officer and mate or parent(s)).</a:t>
            </a:r>
          </a:p>
          <a:p>
            <a:pPr marL="226313" indent="-226313" defTabSz="905255">
              <a:lnSpc>
                <a:spcPct val="72000"/>
              </a:lnSpc>
              <a:spcBef>
                <a:spcPts val="900"/>
              </a:spcBef>
              <a:defRPr sz="2277"/>
            </a:pPr>
            <a:r>
              <a:t>Generally, each has:</a:t>
            </a:r>
          </a:p>
          <a:p>
            <a:pPr marL="678941" lvl="1" indent="-226313" defTabSz="905255">
              <a:lnSpc>
                <a:spcPct val="72000"/>
              </a:lnSpc>
              <a:spcBef>
                <a:spcPts val="400"/>
              </a:spcBef>
              <a:defRPr sz="1979"/>
            </a:pPr>
            <a:r>
              <a:t>A receiving line where you greet visitors, or are greeted by visitors</a:t>
            </a:r>
          </a:p>
          <a:p>
            <a:pPr marL="678941" lvl="1" indent="-226313" defTabSz="905255">
              <a:lnSpc>
                <a:spcPct val="72000"/>
              </a:lnSpc>
              <a:spcBef>
                <a:spcPts val="400"/>
              </a:spcBef>
              <a:defRPr sz="1979"/>
            </a:pPr>
            <a:r>
              <a:t>A ceremony during which officers, Princesses, and the Queen are presented, speeches are made, and the outgoing and incoming commodores receive gifts</a:t>
            </a:r>
          </a:p>
          <a:p>
            <a:pPr marL="678941" lvl="1" indent="-226313" defTabSz="905255">
              <a:lnSpc>
                <a:spcPct val="72000"/>
              </a:lnSpc>
              <a:spcBef>
                <a:spcPts val="400"/>
              </a:spcBef>
              <a:defRPr sz="1979"/>
            </a:pPr>
            <a:r>
              <a:t>A dinner</a:t>
            </a:r>
          </a:p>
          <a:p>
            <a:pPr marL="678941" lvl="1" indent="-226313" defTabSz="905255">
              <a:lnSpc>
                <a:spcPct val="72000"/>
              </a:lnSpc>
              <a:spcBef>
                <a:spcPts val="400"/>
              </a:spcBef>
              <a:defRPr sz="1979"/>
            </a:pPr>
            <a:r>
              <a:t>Entertainment such as a band and dancing</a:t>
            </a:r>
          </a:p>
          <a:p>
            <a:pPr marL="226313" indent="-226313" defTabSz="905255">
              <a:lnSpc>
                <a:spcPct val="72000"/>
              </a:lnSpc>
              <a:spcBef>
                <a:spcPts val="900"/>
              </a:spcBef>
              <a:defRPr sz="2277"/>
            </a:pPr>
            <a:r>
              <a:t>Refer to your CoCRP for guidelines on attire and other expectations.</a:t>
            </a:r>
          </a:p>
          <a:p>
            <a:pPr marL="226313" indent="-226313" defTabSz="905255">
              <a:lnSpc>
                <a:spcPct val="72000"/>
              </a:lnSpc>
              <a:spcBef>
                <a:spcPts val="900"/>
              </a:spcBef>
              <a:defRPr sz="2277"/>
            </a:pPr>
            <a:r>
              <a:t>Release time: after the ceremony and meal are concluded.</a:t>
            </a:r>
          </a:p>
        </p:txBody>
      </p:sp>
      <p:pic>
        <p:nvPicPr>
          <p:cNvPr id="139"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838200" y="332339"/>
            <a:ext cx="10515600" cy="1325563"/>
          </a:xfrm>
          <a:prstGeom prst="rect">
            <a:avLst/>
          </a:prstGeom>
        </p:spPr>
        <p:txBody>
          <a:bodyPr/>
          <a:lstStyle>
            <a:lvl1pPr>
              <a:defRPr>
                <a:solidFill>
                  <a:srgbClr val="7030A0"/>
                </a:solidFill>
              </a:defRPr>
            </a:lvl1pPr>
          </a:lstStyle>
          <a:p>
            <a:r>
              <a:t>Openings</a:t>
            </a:r>
          </a:p>
        </p:txBody>
      </p:sp>
      <p:sp>
        <p:nvSpPr>
          <p:cNvPr id="142" name="Content Placeholder 2"/>
          <p:cNvSpPr txBox="1">
            <a:spLocks noGrp="1"/>
          </p:cNvSpPr>
          <p:nvPr>
            <p:ph type="body" idx="1"/>
          </p:nvPr>
        </p:nvSpPr>
        <p:spPr>
          <a:xfrm>
            <a:off x="838200" y="1484242"/>
            <a:ext cx="10515600" cy="5041420"/>
          </a:xfrm>
          <a:prstGeom prst="rect">
            <a:avLst/>
          </a:prstGeom>
        </p:spPr>
        <p:txBody>
          <a:bodyPr/>
          <a:lstStyle/>
          <a:p>
            <a:pPr marL="226313" indent="-226313" defTabSz="905255">
              <a:lnSpc>
                <a:spcPct val="72000"/>
              </a:lnSpc>
              <a:spcBef>
                <a:spcPts val="900"/>
              </a:spcBef>
              <a:defRPr sz="2475"/>
            </a:pPr>
            <a:r>
              <a:t>Each yacht club has an Opening Day or Weekend between April and June.</a:t>
            </a:r>
          </a:p>
          <a:p>
            <a:pPr marL="226313" indent="-226313" defTabSz="905255">
              <a:lnSpc>
                <a:spcPct val="72000"/>
              </a:lnSpc>
              <a:spcBef>
                <a:spcPts val="900"/>
              </a:spcBef>
              <a:defRPr sz="2475"/>
            </a:pPr>
            <a:r>
              <a:t>There is no cost to attend.</a:t>
            </a:r>
          </a:p>
          <a:p>
            <a:pPr marL="226313" indent="-226313" defTabSz="905255">
              <a:lnSpc>
                <a:spcPct val="72000"/>
              </a:lnSpc>
              <a:spcBef>
                <a:spcPts val="900"/>
              </a:spcBef>
              <a:defRPr sz="2475"/>
            </a:pPr>
            <a:r>
              <a:t>Princesses are expected to attend sister club’s openings, and attendance counts toward Pageant scores.</a:t>
            </a:r>
          </a:p>
          <a:p>
            <a:pPr marL="226313" indent="-226313" defTabSz="905255">
              <a:lnSpc>
                <a:spcPct val="72000"/>
              </a:lnSpc>
              <a:spcBef>
                <a:spcPts val="900"/>
              </a:spcBef>
              <a:defRPr sz="2475"/>
            </a:pPr>
            <a:r>
              <a:t>The Queen RSVPs for the Princesses.</a:t>
            </a:r>
          </a:p>
          <a:p>
            <a:pPr marL="226313" indent="-226313" defTabSz="905255">
              <a:lnSpc>
                <a:spcPct val="72000"/>
              </a:lnSpc>
              <a:spcBef>
                <a:spcPts val="900"/>
              </a:spcBef>
              <a:defRPr sz="2475"/>
            </a:pPr>
            <a:r>
              <a:t>The Club provides an escort (or parent(s)).</a:t>
            </a:r>
          </a:p>
          <a:p>
            <a:pPr marL="226313" indent="-226313" defTabSz="905255">
              <a:lnSpc>
                <a:spcPct val="72000"/>
              </a:lnSpc>
              <a:spcBef>
                <a:spcPts val="900"/>
              </a:spcBef>
              <a:defRPr sz="2475"/>
            </a:pPr>
            <a:r>
              <a:t>Refer to your CoCRP for guidelines on attire and other expectations.</a:t>
            </a:r>
          </a:p>
          <a:p>
            <a:pPr marL="226313" indent="-226313" defTabSz="905255">
              <a:lnSpc>
                <a:spcPct val="72000"/>
              </a:lnSpc>
              <a:spcBef>
                <a:spcPts val="900"/>
              </a:spcBef>
              <a:defRPr sz="2475"/>
            </a:pPr>
            <a:r>
              <a:t>Clubs that wish to involve Princesses in activities outside of the Opening Ceremony are requested to share the information with the QOTC Committee.</a:t>
            </a:r>
          </a:p>
          <a:p>
            <a:pPr marL="226313" indent="-226313" defTabSz="905255">
              <a:lnSpc>
                <a:spcPct val="72000"/>
              </a:lnSpc>
              <a:spcBef>
                <a:spcPts val="900"/>
              </a:spcBef>
              <a:defRPr sz="2475"/>
            </a:pPr>
            <a:r>
              <a:t>Activities outside of participation in Opening Ceremonies are not used in Pageant scoring and are not required by the QOTC Committee.</a:t>
            </a:r>
          </a:p>
          <a:p>
            <a:pPr marL="226313" indent="-226313" defTabSz="905255">
              <a:lnSpc>
                <a:spcPct val="72000"/>
              </a:lnSpc>
              <a:spcBef>
                <a:spcPts val="900"/>
              </a:spcBef>
              <a:defRPr sz="2475"/>
            </a:pPr>
            <a:r>
              <a:t>If you are uncertain of dress protocol, please reach out to a member of the QOTC Committee for guidance.</a:t>
            </a:r>
          </a:p>
        </p:txBody>
      </p:sp>
      <p:pic>
        <p:nvPicPr>
          <p:cNvPr id="143"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Queen’s Tips for Princesses</a:t>
            </a:r>
          </a:p>
        </p:txBody>
      </p:sp>
      <p:sp>
        <p:nvSpPr>
          <p:cNvPr id="146" name="Content Placeholder 2"/>
          <p:cNvSpPr txBox="1">
            <a:spLocks noGrp="1"/>
          </p:cNvSpPr>
          <p:nvPr>
            <p:ph type="body" idx="1"/>
          </p:nvPr>
        </p:nvSpPr>
        <p:spPr>
          <a:xfrm>
            <a:off x="838200" y="1484243"/>
            <a:ext cx="10515600" cy="4837044"/>
          </a:xfrm>
          <a:prstGeom prst="rect">
            <a:avLst/>
          </a:prstGeom>
        </p:spPr>
        <p:txBody>
          <a:bodyPr/>
          <a:lstStyle/>
          <a:p>
            <a:r>
              <a:t>Baby wipes work well to clean your sash.</a:t>
            </a:r>
          </a:p>
          <a:p>
            <a:r>
              <a:t>Place the magnet for your name tag under your dress strap, and the name tag over your sash, so your sash stays up. This only works if the straps are not beaded or thick.</a:t>
            </a:r>
          </a:p>
          <a:p>
            <a:r>
              <a:t>Keeping your white dress on a mannequin can keep a poofy dress poofy.</a:t>
            </a:r>
          </a:p>
          <a:p>
            <a:r>
              <a:t>Discuss with your Commodore which balls you can attend or may be required to attend. Verify that they have RSVP’d for you.</a:t>
            </a:r>
          </a:p>
          <a:p>
            <a:r>
              <a:t>Read invitations carefully so you can understand any expectations, such as a unique dress code.</a:t>
            </a:r>
          </a:p>
        </p:txBody>
      </p:sp>
      <p:pic>
        <p:nvPicPr>
          <p:cNvPr id="147"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Questions &amp; Answers</a:t>
            </a:r>
          </a:p>
        </p:txBody>
      </p:sp>
      <p:sp>
        <p:nvSpPr>
          <p:cNvPr id="150" name="Content Placeholder 2"/>
          <p:cNvSpPr txBox="1">
            <a:spLocks noGrp="1"/>
          </p:cNvSpPr>
          <p:nvPr>
            <p:ph type="body" idx="1"/>
          </p:nvPr>
        </p:nvSpPr>
        <p:spPr>
          <a:xfrm>
            <a:off x="838200" y="1825625"/>
            <a:ext cx="10515600" cy="4351338"/>
          </a:xfrm>
          <a:prstGeom prst="rect">
            <a:avLst/>
          </a:prstGeom>
        </p:spPr>
        <p:txBody>
          <a:bodyPr/>
          <a:lstStyle/>
          <a:p>
            <a:r>
              <a:rPr dirty="0"/>
              <a:t>Thank you for attending the 2024 Princess Orientation. We will now take questions.</a:t>
            </a:r>
          </a:p>
          <a:p>
            <a:r>
              <a:rPr dirty="0"/>
              <a:t>Contact:</a:t>
            </a:r>
            <a:endParaRPr u="sng" dirty="0">
              <a:solidFill>
                <a:srgbClr val="0563C1"/>
              </a:solidFill>
              <a:uFill>
                <a:solidFill>
                  <a:srgbClr val="0563C1"/>
                </a:solidFill>
              </a:uFill>
              <a:hlinkClick r:id="rId2"/>
            </a:endParaRPr>
          </a:p>
          <a:p>
            <a:pPr marL="685800" lvl="1" indent="-228600">
              <a:spcBef>
                <a:spcPts val="500"/>
              </a:spcBef>
              <a:defRPr sz="2400"/>
            </a:pPr>
            <a:r>
              <a:rPr dirty="0"/>
              <a:t>Chairperson email: </a:t>
            </a:r>
            <a:r>
              <a:rPr u="sng" dirty="0">
                <a:solidFill>
                  <a:srgbClr val="0563C1"/>
                </a:solidFill>
                <a:uFill>
                  <a:solidFill>
                    <a:srgbClr val="0563C1"/>
                  </a:solidFill>
                </a:uFill>
                <a:hlinkClick r:id="rId3"/>
              </a:rPr>
              <a:t>QoTC@mdyc.org</a:t>
            </a:r>
          </a:p>
        </p:txBody>
      </p:sp>
      <p:pic>
        <p:nvPicPr>
          <p:cNvPr id="151" name="Picture 3" descr="Picture 3"/>
          <p:cNvPicPr>
            <a:picLocks noChangeAspect="1"/>
          </p:cNvPicPr>
          <p:nvPr/>
        </p:nvPicPr>
        <p:blipFill>
          <a:blip r:embed="rId4"/>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Notes</a:t>
            </a:r>
          </a:p>
        </p:txBody>
      </p:sp>
      <p:sp>
        <p:nvSpPr>
          <p:cNvPr id="154" name="Content Placeholder 2"/>
          <p:cNvSpPr txBox="1">
            <a:spLocks noGrp="1"/>
          </p:cNvSpPr>
          <p:nvPr>
            <p:ph type="body" idx="1"/>
          </p:nvPr>
        </p:nvSpPr>
        <p:spPr>
          <a:xfrm>
            <a:off x="838200" y="1825625"/>
            <a:ext cx="10515600" cy="4351338"/>
          </a:xfrm>
          <a:prstGeom prst="rect">
            <a:avLst/>
          </a:prstGeom>
        </p:spPr>
        <p:txBody>
          <a:bodyPr/>
          <a:lstStyle>
            <a:lvl1pPr marL="0" indent="0">
              <a:buSzTx/>
              <a:buNone/>
            </a:lvl1pPr>
          </a:lstStyle>
          <a:p>
            <a:r>
              <a:t> </a:t>
            </a:r>
          </a:p>
        </p:txBody>
      </p:sp>
      <p:pic>
        <p:nvPicPr>
          <p:cNvPr id="155"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rPr dirty="0"/>
              <a:t>Welcome &amp; Introductions </a:t>
            </a:r>
          </a:p>
        </p:txBody>
      </p:sp>
      <p:sp>
        <p:nvSpPr>
          <p:cNvPr id="98" name="Content Placeholder 2"/>
          <p:cNvSpPr txBox="1">
            <a:spLocks noGrp="1"/>
          </p:cNvSpPr>
          <p:nvPr>
            <p:ph type="body" idx="1"/>
          </p:nvPr>
        </p:nvSpPr>
        <p:spPr>
          <a:xfrm>
            <a:off x="838200" y="1690686"/>
            <a:ext cx="10515600" cy="4802188"/>
          </a:xfrm>
          <a:prstGeom prst="rect">
            <a:avLst/>
          </a:prstGeom>
        </p:spPr>
        <p:txBody>
          <a:bodyPr>
            <a:normAutofit lnSpcReduction="10000"/>
          </a:bodyPr>
          <a:lstStyle/>
          <a:p>
            <a:pPr marL="210311" indent="-210311" defTabSz="841247">
              <a:lnSpc>
                <a:spcPct val="72000"/>
              </a:lnSpc>
              <a:spcBef>
                <a:spcPts val="900"/>
              </a:spcBef>
              <a:defRPr sz="2300"/>
            </a:pPr>
            <a:r>
              <a:rPr dirty="0"/>
              <a:t>MYC Commodore</a:t>
            </a:r>
            <a:r>
              <a:rPr lang="en-US" dirty="0"/>
              <a:t>-Elect</a:t>
            </a:r>
            <a:r>
              <a:rPr dirty="0"/>
              <a:t> Sean Nunes</a:t>
            </a:r>
          </a:p>
          <a:p>
            <a:pPr marL="210311" indent="-210311" defTabSz="841247">
              <a:lnSpc>
                <a:spcPct val="72000"/>
              </a:lnSpc>
              <a:spcBef>
                <a:spcPts val="900"/>
              </a:spcBef>
              <a:defRPr sz="2300"/>
            </a:pPr>
            <a:r>
              <a:rPr dirty="0"/>
              <a:t>QOTC Program Committee Introductions</a:t>
            </a:r>
          </a:p>
          <a:p>
            <a:pPr marL="630936" lvl="1" indent="-210311" defTabSz="841247">
              <a:lnSpc>
                <a:spcPct val="72000"/>
              </a:lnSpc>
              <a:spcBef>
                <a:spcPts val="400"/>
              </a:spcBef>
              <a:defRPr sz="2024"/>
            </a:pPr>
            <a:r>
              <a:rPr dirty="0"/>
              <a:t>Chairperson </a:t>
            </a:r>
            <a:r>
              <a:rPr dirty="0" err="1"/>
              <a:t>Tobbi</a:t>
            </a:r>
            <a:r>
              <a:rPr dirty="0"/>
              <a:t> Justice, PFL, M</a:t>
            </a:r>
            <a:r>
              <a:rPr lang="en-US" dirty="0"/>
              <a:t>aryland </a:t>
            </a:r>
            <a:r>
              <a:rPr dirty="0"/>
              <a:t>YC</a:t>
            </a:r>
          </a:p>
          <a:p>
            <a:pPr marL="630936" lvl="1" indent="-210311" defTabSz="841247">
              <a:lnSpc>
                <a:spcPct val="72000"/>
              </a:lnSpc>
              <a:spcBef>
                <a:spcPts val="400"/>
              </a:spcBef>
              <a:defRPr sz="2024"/>
            </a:pPr>
            <a:r>
              <a:rPr dirty="0" err="1"/>
              <a:t>Suenette</a:t>
            </a:r>
            <a:r>
              <a:rPr dirty="0"/>
              <a:t> Pope, Treasurer, PFL, E</a:t>
            </a:r>
            <a:r>
              <a:rPr lang="en-US" dirty="0"/>
              <a:t>astern </a:t>
            </a:r>
            <a:r>
              <a:rPr dirty="0"/>
              <a:t>YC</a:t>
            </a:r>
          </a:p>
          <a:p>
            <a:pPr marL="630936" lvl="1" indent="-210311" defTabSz="841247">
              <a:lnSpc>
                <a:spcPct val="72000"/>
              </a:lnSpc>
              <a:spcBef>
                <a:spcPts val="400"/>
              </a:spcBef>
              <a:defRPr sz="2024"/>
            </a:pPr>
            <a:r>
              <a:rPr dirty="0"/>
              <a:t>Jean</a:t>
            </a:r>
            <a:r>
              <a:rPr lang="en-US" dirty="0"/>
              <a:t>nie</a:t>
            </a:r>
            <a:r>
              <a:rPr dirty="0"/>
              <a:t> Elliott, PFL, B</a:t>
            </a:r>
            <a:r>
              <a:rPr lang="en-US" dirty="0"/>
              <a:t>ush </a:t>
            </a:r>
            <a:r>
              <a:rPr dirty="0"/>
              <a:t>R</a:t>
            </a:r>
            <a:r>
              <a:rPr lang="en-US" dirty="0"/>
              <a:t>iver </a:t>
            </a:r>
            <a:r>
              <a:rPr dirty="0"/>
              <a:t>YC</a:t>
            </a:r>
          </a:p>
          <a:p>
            <a:pPr marL="630936" lvl="1" indent="-210311" defTabSz="841247">
              <a:lnSpc>
                <a:spcPct val="72000"/>
              </a:lnSpc>
              <a:spcBef>
                <a:spcPts val="400"/>
              </a:spcBef>
              <a:defRPr sz="2024"/>
            </a:pPr>
            <a:r>
              <a:rPr dirty="0"/>
              <a:t>Kate </a:t>
            </a:r>
            <a:r>
              <a:rPr dirty="0" err="1"/>
              <a:t>Cramblett</a:t>
            </a:r>
            <a:r>
              <a:rPr dirty="0"/>
              <a:t>, PC, M</a:t>
            </a:r>
            <a:r>
              <a:rPr lang="en-US" dirty="0"/>
              <a:t>iles </a:t>
            </a:r>
            <a:r>
              <a:rPr dirty="0"/>
              <a:t>R</a:t>
            </a:r>
            <a:r>
              <a:rPr lang="en-US" dirty="0"/>
              <a:t>iver </a:t>
            </a:r>
            <a:r>
              <a:rPr dirty="0"/>
              <a:t>YC; PFL, CCC</a:t>
            </a:r>
          </a:p>
          <a:p>
            <a:pPr marL="630936" lvl="1" indent="-210311" defTabSz="841247">
              <a:lnSpc>
                <a:spcPct val="72000"/>
              </a:lnSpc>
              <a:spcBef>
                <a:spcPts val="400"/>
              </a:spcBef>
              <a:defRPr sz="2024"/>
            </a:pPr>
            <a:r>
              <a:rPr dirty="0"/>
              <a:t>Lee Budar-Danoff, FC, PFL, M</a:t>
            </a:r>
            <a:r>
              <a:rPr lang="en-US" dirty="0"/>
              <a:t>aryland </a:t>
            </a:r>
            <a:r>
              <a:rPr dirty="0"/>
              <a:t>YC</a:t>
            </a:r>
          </a:p>
          <a:p>
            <a:pPr marL="630936" lvl="1" indent="-210311" defTabSz="841247">
              <a:lnSpc>
                <a:spcPct val="72000"/>
              </a:lnSpc>
              <a:spcBef>
                <a:spcPts val="400"/>
              </a:spcBef>
              <a:defRPr sz="2024"/>
            </a:pPr>
            <a:r>
              <a:rPr dirty="0"/>
              <a:t>Jon Budar-Danoff, PC, M</a:t>
            </a:r>
            <a:r>
              <a:rPr lang="en-US" dirty="0"/>
              <a:t>aryland </a:t>
            </a:r>
            <a:r>
              <a:rPr dirty="0"/>
              <a:t>YC</a:t>
            </a:r>
            <a:endParaRPr lang="en-US" dirty="0"/>
          </a:p>
          <a:p>
            <a:pPr marL="630936" lvl="1" indent="-210311" defTabSz="841247">
              <a:lnSpc>
                <a:spcPct val="72000"/>
              </a:lnSpc>
              <a:spcBef>
                <a:spcPts val="400"/>
              </a:spcBef>
              <a:defRPr sz="2024"/>
            </a:pPr>
            <a:r>
              <a:rPr lang="en-US" dirty="0"/>
              <a:t>Karen Davis, PC, White Rocks YC</a:t>
            </a:r>
          </a:p>
          <a:p>
            <a:pPr marL="630936" lvl="1" indent="-210311" defTabSz="841247">
              <a:lnSpc>
                <a:spcPct val="72000"/>
              </a:lnSpc>
              <a:spcBef>
                <a:spcPts val="400"/>
              </a:spcBef>
              <a:defRPr sz="2024"/>
            </a:pPr>
            <a:r>
              <a:rPr lang="en-US" dirty="0"/>
              <a:t>Vicki Pritchett, Bodkin YC</a:t>
            </a:r>
            <a:endParaRPr dirty="0"/>
          </a:p>
          <a:p>
            <a:pPr marL="630936" lvl="1" indent="-210311" defTabSz="841247">
              <a:lnSpc>
                <a:spcPct val="72000"/>
              </a:lnSpc>
              <a:spcBef>
                <a:spcPts val="400"/>
              </a:spcBef>
              <a:defRPr sz="2024"/>
            </a:pPr>
            <a:r>
              <a:rPr dirty="0"/>
              <a:t>Deb</a:t>
            </a:r>
            <a:r>
              <a:rPr lang="en-US" dirty="0"/>
              <a:t>bie</a:t>
            </a:r>
            <a:r>
              <a:rPr dirty="0"/>
              <a:t> Cook, C</a:t>
            </a:r>
            <a:r>
              <a:rPr lang="en-US" dirty="0"/>
              <a:t>rescent </a:t>
            </a:r>
            <a:r>
              <a:rPr dirty="0"/>
              <a:t>YC</a:t>
            </a:r>
          </a:p>
          <a:p>
            <a:pPr marL="630936" lvl="1" indent="-210311" defTabSz="841247">
              <a:lnSpc>
                <a:spcPct val="72000"/>
              </a:lnSpc>
              <a:spcBef>
                <a:spcPts val="400"/>
              </a:spcBef>
              <a:defRPr sz="2024"/>
            </a:pPr>
            <a:r>
              <a:rPr dirty="0"/>
              <a:t>Melissa </a:t>
            </a:r>
            <a:r>
              <a:rPr dirty="0" err="1"/>
              <a:t>Spicknall</a:t>
            </a:r>
            <a:r>
              <a:rPr dirty="0"/>
              <a:t>, </a:t>
            </a:r>
            <a:r>
              <a:rPr lang="en-US" dirty="0"/>
              <a:t>FL, </a:t>
            </a:r>
            <a:r>
              <a:rPr dirty="0"/>
              <a:t>C</a:t>
            </a:r>
            <a:r>
              <a:rPr lang="en-US" dirty="0"/>
              <a:t>rescent </a:t>
            </a:r>
            <a:r>
              <a:rPr dirty="0"/>
              <a:t>YC</a:t>
            </a:r>
          </a:p>
          <a:p>
            <a:pPr marL="630936" lvl="1" indent="-210311" defTabSz="841247">
              <a:lnSpc>
                <a:spcPct val="72000"/>
              </a:lnSpc>
              <a:spcBef>
                <a:spcPts val="400"/>
              </a:spcBef>
              <a:defRPr sz="2024"/>
            </a:pPr>
            <a:r>
              <a:rPr dirty="0"/>
              <a:t>Susan Hermann, PQM, M</a:t>
            </a:r>
            <a:r>
              <a:rPr lang="en-US" dirty="0"/>
              <a:t>aryland </a:t>
            </a:r>
            <a:r>
              <a:rPr dirty="0"/>
              <a:t>YC</a:t>
            </a:r>
          </a:p>
          <a:p>
            <a:pPr marL="210311" indent="-210311" defTabSz="841247">
              <a:lnSpc>
                <a:spcPct val="72000"/>
              </a:lnSpc>
              <a:spcBef>
                <a:spcPts val="900"/>
              </a:spcBef>
              <a:defRPr sz="2300"/>
            </a:pPr>
            <a:r>
              <a:rPr dirty="0"/>
              <a:t>Today’s Princess Escorts – Please introduce yourselves</a:t>
            </a:r>
          </a:p>
          <a:p>
            <a:pPr marL="210311" indent="-210311" defTabSz="841247">
              <a:lnSpc>
                <a:spcPct val="72000"/>
              </a:lnSpc>
              <a:spcBef>
                <a:spcPts val="900"/>
              </a:spcBef>
              <a:defRPr sz="2300"/>
            </a:pPr>
            <a:r>
              <a:rPr dirty="0"/>
              <a:t>76</a:t>
            </a:r>
            <a:r>
              <a:rPr baseline="29826" dirty="0"/>
              <a:t>th</a:t>
            </a:r>
            <a:r>
              <a:rPr dirty="0"/>
              <a:t> Queen of the Chesapeake: Hailey Tate</a:t>
            </a:r>
          </a:p>
          <a:p>
            <a:pPr marL="630936" lvl="1" indent="-210311" defTabSz="841247">
              <a:lnSpc>
                <a:spcPct val="72000"/>
              </a:lnSpc>
              <a:spcBef>
                <a:spcPts val="400"/>
              </a:spcBef>
              <a:defRPr sz="2024"/>
            </a:pPr>
            <a:r>
              <a:rPr dirty="0"/>
              <a:t>Remarks</a:t>
            </a:r>
          </a:p>
          <a:p>
            <a:pPr marL="630936" lvl="1" indent="-210311" defTabSz="841247">
              <a:lnSpc>
                <a:spcPct val="72000"/>
              </a:lnSpc>
              <a:spcBef>
                <a:spcPts val="400"/>
              </a:spcBef>
              <a:defRPr sz="2024"/>
            </a:pPr>
            <a:r>
              <a:rPr dirty="0"/>
              <a:t>2024 QOTC Pageant Theme Announcement</a:t>
            </a:r>
          </a:p>
        </p:txBody>
      </p:sp>
      <p:pic>
        <p:nvPicPr>
          <p:cNvPr id="99" name="Picture 4" descr="Picture 4"/>
          <p:cNvPicPr>
            <a:picLocks noChangeAspect="1"/>
          </p:cNvPicPr>
          <p:nvPr/>
        </p:nvPicPr>
        <p:blipFill>
          <a:blip r:embed="rId2"/>
          <a:stretch>
            <a:fillRect/>
          </a:stretch>
        </p:blipFill>
        <p:spPr>
          <a:xfrm>
            <a:off x="10633923" y="119269"/>
            <a:ext cx="1439754" cy="137822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rPr dirty="0"/>
              <a:t>Welcome &amp; Introductions</a:t>
            </a:r>
          </a:p>
        </p:txBody>
      </p:sp>
      <p:sp>
        <p:nvSpPr>
          <p:cNvPr id="102" name="Content Placeholder 2"/>
          <p:cNvSpPr txBox="1">
            <a:spLocks noGrp="1"/>
          </p:cNvSpPr>
          <p:nvPr>
            <p:ph type="body" idx="1"/>
          </p:nvPr>
        </p:nvSpPr>
        <p:spPr>
          <a:xfrm>
            <a:off x="838199" y="1507573"/>
            <a:ext cx="11062650" cy="4985302"/>
          </a:xfrm>
          <a:prstGeom prst="rect">
            <a:avLst/>
          </a:prstGeom>
        </p:spPr>
        <p:txBody>
          <a:bodyPr/>
          <a:lstStyle/>
          <a:p>
            <a:r>
              <a:rPr dirty="0"/>
              <a:t>Princesses will stand and introduce themselves</a:t>
            </a:r>
          </a:p>
          <a:p>
            <a:r>
              <a:rPr dirty="0"/>
              <a:t>Princesses</a:t>
            </a:r>
          </a:p>
          <a:p>
            <a:pPr marL="685800" lvl="1" indent="-228600">
              <a:spcBef>
                <a:spcPts val="500"/>
              </a:spcBef>
              <a:defRPr sz="2400"/>
            </a:pPr>
            <a:r>
              <a:rPr dirty="0"/>
              <a:t>Ali </a:t>
            </a:r>
            <a:r>
              <a:rPr lang="en-US" dirty="0"/>
              <a:t>Mejia-</a:t>
            </a:r>
            <a:r>
              <a:rPr dirty="0"/>
              <a:t>Ramirez, Bush River Yacht Club</a:t>
            </a:r>
          </a:p>
          <a:p>
            <a:pPr marL="685800" lvl="1" indent="-228600">
              <a:spcBef>
                <a:spcPts val="500"/>
              </a:spcBef>
              <a:defRPr sz="2400"/>
            </a:pPr>
            <a:r>
              <a:rPr dirty="0" err="1"/>
              <a:t>Eleyna</a:t>
            </a:r>
            <a:r>
              <a:rPr dirty="0"/>
              <a:t> </a:t>
            </a:r>
            <a:r>
              <a:rPr dirty="0" err="1"/>
              <a:t>Ent</a:t>
            </a:r>
            <a:r>
              <a:rPr lang="en-US" dirty="0" err="1"/>
              <a:t>sminger</a:t>
            </a:r>
            <a:r>
              <a:rPr dirty="0"/>
              <a:t>, Bodkin Yacht Club</a:t>
            </a:r>
          </a:p>
          <a:p>
            <a:pPr marL="685800" lvl="1" indent="-228600">
              <a:spcBef>
                <a:spcPts val="500"/>
              </a:spcBef>
              <a:defRPr sz="2400"/>
            </a:pPr>
            <a:r>
              <a:rPr dirty="0"/>
              <a:t>Emilie McNew, Crescent Yacht Club</a:t>
            </a:r>
          </a:p>
          <a:p>
            <a:pPr marL="685800" lvl="1" indent="-228600">
              <a:spcBef>
                <a:spcPts val="500"/>
              </a:spcBef>
              <a:defRPr sz="2400"/>
            </a:pPr>
            <a:r>
              <a:rPr dirty="0"/>
              <a:t>Tatiana Marcic, Maryland Yacht Club</a:t>
            </a:r>
          </a:p>
          <a:p>
            <a:pPr marL="685800" lvl="1" indent="-228600">
              <a:spcBef>
                <a:spcPts val="500"/>
              </a:spcBef>
              <a:defRPr sz="2400"/>
            </a:pPr>
            <a:r>
              <a:rPr dirty="0"/>
              <a:t>Sophia Smith, Otter Point Yacht Club</a:t>
            </a:r>
          </a:p>
          <a:p>
            <a:pPr marL="685800" lvl="1" indent="-228600">
              <a:spcBef>
                <a:spcPts val="500"/>
              </a:spcBef>
              <a:defRPr sz="2400"/>
            </a:pPr>
            <a:r>
              <a:rPr dirty="0"/>
              <a:t>Erika Scarcella, Red Eye Yacht Club</a:t>
            </a:r>
          </a:p>
        </p:txBody>
      </p:sp>
      <p:pic>
        <p:nvPicPr>
          <p:cNvPr id="103" name="Picture 3" descr="Picture 3"/>
          <p:cNvPicPr>
            <a:picLocks noChangeAspect="1"/>
          </p:cNvPicPr>
          <p:nvPr/>
        </p:nvPicPr>
        <p:blipFill>
          <a:blip r:embed="rId2"/>
          <a:stretch>
            <a:fillRect/>
          </a:stretch>
        </p:blipFill>
        <p:spPr>
          <a:xfrm>
            <a:off x="10633923" y="129346"/>
            <a:ext cx="1439754" cy="137822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Handouts</a:t>
            </a:r>
          </a:p>
        </p:txBody>
      </p:sp>
      <p:sp>
        <p:nvSpPr>
          <p:cNvPr id="106" name="Content Placeholder 2"/>
          <p:cNvSpPr txBox="1">
            <a:spLocks noGrp="1"/>
          </p:cNvSpPr>
          <p:nvPr>
            <p:ph type="body" idx="1"/>
          </p:nvPr>
        </p:nvSpPr>
        <p:spPr>
          <a:xfrm>
            <a:off x="838200" y="1825625"/>
            <a:ext cx="10515600" cy="4351338"/>
          </a:xfrm>
          <a:prstGeom prst="rect">
            <a:avLst/>
          </a:prstGeom>
        </p:spPr>
        <p:txBody>
          <a:bodyPr>
            <a:normAutofit fontScale="92500" lnSpcReduction="20000"/>
          </a:bodyPr>
          <a:lstStyle/>
          <a:p>
            <a:r>
              <a:rPr dirty="0"/>
              <a:t>Code of Conduct</a:t>
            </a:r>
            <a:r>
              <a:rPr lang="en-US" dirty="0"/>
              <a:t> Handbook</a:t>
            </a:r>
          </a:p>
          <a:p>
            <a:pPr lvl="1"/>
            <a:r>
              <a:rPr lang="en-US" dirty="0"/>
              <a:t>Important Dates (last page)</a:t>
            </a:r>
          </a:p>
          <a:p>
            <a:r>
              <a:rPr lang="en-US" dirty="0"/>
              <a:t>Princess Information</a:t>
            </a:r>
            <a:endParaRPr dirty="0"/>
          </a:p>
          <a:p>
            <a:r>
              <a:rPr lang="en-US" dirty="0"/>
              <a:t>Commodore </a:t>
            </a:r>
            <a:r>
              <a:rPr dirty="0"/>
              <a:t>Contact Form</a:t>
            </a:r>
          </a:p>
          <a:p>
            <a:r>
              <a:rPr dirty="0"/>
              <a:t>Emergency Medical Form</a:t>
            </a:r>
          </a:p>
          <a:p>
            <a:r>
              <a:rPr dirty="0"/>
              <a:t>Photo Waiver</a:t>
            </a:r>
            <a:endParaRPr lang="en-US" dirty="0"/>
          </a:p>
          <a:p>
            <a:r>
              <a:rPr lang="en-US" dirty="0"/>
              <a:t>Princess Outfit Order Form</a:t>
            </a:r>
          </a:p>
          <a:p>
            <a:r>
              <a:rPr lang="en-US" dirty="0"/>
              <a:t>Intro to Speech Template</a:t>
            </a:r>
          </a:p>
          <a:p>
            <a:r>
              <a:rPr dirty="0"/>
              <a:t>Ten Tips for Improving Your Public Speaking Skills</a:t>
            </a:r>
          </a:p>
          <a:p>
            <a:r>
              <a:rPr dirty="0"/>
              <a:t>Penny War </a:t>
            </a:r>
            <a:r>
              <a:rPr lang="en-US" dirty="0"/>
              <a:t>Jar</a:t>
            </a:r>
            <a:endParaRPr dirty="0"/>
          </a:p>
        </p:txBody>
      </p:sp>
      <p:pic>
        <p:nvPicPr>
          <p:cNvPr id="107" name="Picture 3" descr="Picture 3"/>
          <p:cNvPicPr>
            <a:picLocks noChangeAspect="1"/>
          </p:cNvPicPr>
          <p:nvPr/>
        </p:nvPicPr>
        <p:blipFill>
          <a:blip r:embed="rId2"/>
          <a:stretch>
            <a:fillRect/>
          </a:stretch>
        </p:blipFill>
        <p:spPr>
          <a:xfrm>
            <a:off x="10633923" y="129346"/>
            <a:ext cx="1439754" cy="137822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Preview: 2024 Princess Program</a:t>
            </a:r>
          </a:p>
        </p:txBody>
      </p:sp>
      <p:sp>
        <p:nvSpPr>
          <p:cNvPr id="110" name="Content Placeholder 2"/>
          <p:cNvSpPr txBox="1">
            <a:spLocks noGrp="1"/>
          </p:cNvSpPr>
          <p:nvPr>
            <p:ph type="body" idx="1"/>
          </p:nvPr>
        </p:nvSpPr>
        <p:spPr>
          <a:xfrm>
            <a:off x="838200" y="1825624"/>
            <a:ext cx="10515600" cy="4535420"/>
          </a:xfrm>
          <a:prstGeom prst="rect">
            <a:avLst/>
          </a:prstGeom>
        </p:spPr>
        <p:txBody>
          <a:bodyPr>
            <a:normAutofit fontScale="85000" lnSpcReduction="20000"/>
          </a:bodyPr>
          <a:lstStyle/>
          <a:p>
            <a:pPr>
              <a:lnSpc>
                <a:spcPct val="81000"/>
              </a:lnSpc>
            </a:pPr>
            <a:r>
              <a:rPr lang="en-US" dirty="0"/>
              <a:t>Candidates</a:t>
            </a:r>
            <a:r>
              <a:rPr dirty="0"/>
              <a:t> must be between the age of 15 and 19 at the time of her crowning.</a:t>
            </a:r>
          </a:p>
          <a:p>
            <a:pPr>
              <a:lnSpc>
                <a:spcPct val="81000"/>
              </a:lnSpc>
            </a:pPr>
            <a:r>
              <a:rPr dirty="0"/>
              <a:t>Must be related to a member of their sponsoring Yacht Club. (i.e. daughter, granddaughter, sister, niece, cousin, or ward).</a:t>
            </a:r>
          </a:p>
          <a:p>
            <a:pPr>
              <a:lnSpc>
                <a:spcPct val="81000"/>
              </a:lnSpc>
            </a:pPr>
            <a:r>
              <a:rPr dirty="0"/>
              <a:t>Representation of Home Yacht Club</a:t>
            </a:r>
          </a:p>
          <a:p>
            <a:pPr>
              <a:lnSpc>
                <a:spcPct val="81000"/>
              </a:lnSpc>
            </a:pPr>
            <a:r>
              <a:rPr dirty="0"/>
              <a:t>Attendance at Events</a:t>
            </a:r>
          </a:p>
          <a:p>
            <a:pPr>
              <a:lnSpc>
                <a:spcPct val="81000"/>
              </a:lnSpc>
            </a:pPr>
            <a:r>
              <a:rPr dirty="0"/>
              <a:t>Charity - Choosing and Fundraising</a:t>
            </a:r>
          </a:p>
          <a:p>
            <a:pPr>
              <a:lnSpc>
                <a:spcPct val="81000"/>
              </a:lnSpc>
            </a:pPr>
            <a:r>
              <a:rPr dirty="0"/>
              <a:t>Princess Team Bonding Events</a:t>
            </a:r>
            <a:endParaRPr lang="en-US" dirty="0"/>
          </a:p>
          <a:p>
            <a:pPr>
              <a:lnSpc>
                <a:spcPct val="81000"/>
              </a:lnSpc>
            </a:pPr>
            <a:r>
              <a:rPr lang="en-US" dirty="0"/>
              <a:t>Pageant Weekend: June 21</a:t>
            </a:r>
            <a:r>
              <a:rPr lang="en-US" baseline="30000" dirty="0"/>
              <a:t>st</a:t>
            </a:r>
            <a:r>
              <a:rPr lang="en-US" dirty="0"/>
              <a:t> – 23</a:t>
            </a:r>
            <a:r>
              <a:rPr lang="en-US" baseline="30000" dirty="0"/>
              <a:t>rd</a:t>
            </a:r>
            <a:r>
              <a:rPr lang="en-US" dirty="0"/>
              <a:t> </a:t>
            </a:r>
            <a:endParaRPr dirty="0"/>
          </a:p>
          <a:p>
            <a:pPr>
              <a:lnSpc>
                <a:spcPct val="81000"/>
              </a:lnSpc>
            </a:pPr>
            <a:r>
              <a:rPr dirty="0"/>
              <a:t>Pageant Preparation</a:t>
            </a:r>
          </a:p>
          <a:p>
            <a:pPr marL="685800" lvl="1" indent="-228600">
              <a:lnSpc>
                <a:spcPct val="120000"/>
              </a:lnSpc>
              <a:spcBef>
                <a:spcPts val="500"/>
              </a:spcBef>
              <a:defRPr sz="2400"/>
            </a:pPr>
            <a:r>
              <a:rPr b="1" u="sng" dirty="0"/>
              <a:t>Sunday, </a:t>
            </a:r>
            <a:r>
              <a:rPr b="1" i="1" u="sng" dirty="0"/>
              <a:t>Feb 1</a:t>
            </a:r>
            <a:r>
              <a:rPr lang="en-US" b="1" i="1" u="sng" dirty="0"/>
              <a:t>8</a:t>
            </a:r>
            <a:r>
              <a:rPr b="1" i="1" u="sng" baseline="30000" dirty="0"/>
              <a:t>th</a:t>
            </a:r>
            <a:r>
              <a:rPr b="1" u="sng" dirty="0"/>
              <a:t>, Pageant Orientation</a:t>
            </a:r>
            <a:r>
              <a:rPr lang="en-US" dirty="0"/>
              <a:t> – Headshots taken for the QOTC Pageant Program, YCM Ship’s Log, and the CBYCA Chartroom Chatter Roster Issue</a:t>
            </a:r>
          </a:p>
          <a:p>
            <a:pPr marL="685800" lvl="1" indent="-228600">
              <a:lnSpc>
                <a:spcPct val="81000"/>
              </a:lnSpc>
              <a:spcBef>
                <a:spcPts val="500"/>
              </a:spcBef>
              <a:defRPr sz="2400"/>
            </a:pPr>
            <a:r>
              <a:rPr lang="en-US" b="1" u="sng" dirty="0"/>
              <a:t>Saturday, June 1</a:t>
            </a:r>
            <a:r>
              <a:rPr lang="en-US" b="1" u="sng" baseline="30000" dirty="0"/>
              <a:t>st</a:t>
            </a:r>
            <a:r>
              <a:rPr lang="en-US" b="1" u="sng" dirty="0"/>
              <a:t> </a:t>
            </a:r>
            <a:r>
              <a:rPr lang="en-US" dirty="0"/>
              <a:t> – Photo taken for the cover of the Queen’s Kedge (pageant program)</a:t>
            </a:r>
          </a:p>
          <a:p>
            <a:pPr marL="685800" lvl="1" indent="-228600">
              <a:lnSpc>
                <a:spcPct val="81000"/>
              </a:lnSpc>
              <a:spcBef>
                <a:spcPts val="500"/>
              </a:spcBef>
              <a:defRPr sz="2400"/>
            </a:pPr>
            <a:r>
              <a:rPr lang="en-US" b="1" u="sng" dirty="0"/>
              <a:t>Saturday, June 15</a:t>
            </a:r>
            <a:r>
              <a:rPr lang="en-US" b="1" u="sng" baseline="30000" dirty="0"/>
              <a:t>th</a:t>
            </a:r>
            <a:r>
              <a:rPr lang="en-US" b="1" dirty="0"/>
              <a:t> </a:t>
            </a:r>
            <a:r>
              <a:rPr lang="en-US" dirty="0"/>
              <a:t>– Interview Day at Maryland YC, and Penny War Jars are turned in</a:t>
            </a:r>
          </a:p>
          <a:p>
            <a:pPr marL="685800" lvl="1" indent="-228600">
              <a:lnSpc>
                <a:spcPct val="81000"/>
              </a:lnSpc>
              <a:spcBef>
                <a:spcPts val="500"/>
              </a:spcBef>
              <a:defRPr sz="2400"/>
            </a:pPr>
            <a:endParaRPr lang="en-US" b="1" u="sng" dirty="0"/>
          </a:p>
          <a:p>
            <a:pPr marL="685800" lvl="1" indent="-228600">
              <a:lnSpc>
                <a:spcPct val="81000"/>
              </a:lnSpc>
              <a:spcBef>
                <a:spcPts val="500"/>
              </a:spcBef>
              <a:defRPr sz="2400"/>
            </a:pPr>
            <a:endParaRPr lang="en-US" b="1" u="sng" dirty="0"/>
          </a:p>
        </p:txBody>
      </p:sp>
      <p:pic>
        <p:nvPicPr>
          <p:cNvPr id="111" name="Picture 3" descr="Picture 3"/>
          <p:cNvPicPr>
            <a:picLocks noChangeAspect="1"/>
          </p:cNvPicPr>
          <p:nvPr/>
        </p:nvPicPr>
        <p:blipFill>
          <a:blip r:embed="rId2"/>
          <a:stretch>
            <a:fillRect/>
          </a:stretch>
        </p:blipFill>
        <p:spPr>
          <a:xfrm>
            <a:off x="10633923" y="102842"/>
            <a:ext cx="1439754" cy="137822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Preview: Pageant Participation</a:t>
            </a:r>
          </a:p>
        </p:txBody>
      </p:sp>
      <p:sp>
        <p:nvSpPr>
          <p:cNvPr id="114" name="Content Placeholder 2"/>
          <p:cNvSpPr txBox="1">
            <a:spLocks noGrp="1"/>
          </p:cNvSpPr>
          <p:nvPr>
            <p:ph type="body" idx="1"/>
          </p:nvPr>
        </p:nvSpPr>
        <p:spPr>
          <a:xfrm>
            <a:off x="838199" y="1484242"/>
            <a:ext cx="10691191" cy="5008634"/>
          </a:xfrm>
          <a:prstGeom prst="rect">
            <a:avLst/>
          </a:prstGeom>
        </p:spPr>
        <p:txBody>
          <a:bodyPr/>
          <a:lstStyle/>
          <a:p>
            <a:pPr>
              <a:lnSpc>
                <a:spcPct val="80000"/>
              </a:lnSpc>
              <a:defRPr sz="2100" u="sng"/>
            </a:pPr>
            <a:r>
              <a:t>Mission Statement</a:t>
            </a:r>
            <a:r>
              <a:rPr u="none"/>
              <a:t>: The Queen of the Chesapeake Program serves to empower young women, and to help them build self-confidence, through positive experiences within and around the yachting community on the Chesapeake Bay and surrounding tributaries. In addition to learning and experiencing Chesapeake Bay yacht club customs and traditions, the QOTC Program helps to expand young women's personal growth and inspire self-confidence through speech writing, public speaking, time management, relationship building, community service, conflict resolution, and fundraising.</a:t>
            </a:r>
          </a:p>
          <a:p>
            <a:pPr>
              <a:lnSpc>
                <a:spcPct val="72000"/>
              </a:lnSpc>
              <a:defRPr sz="2100"/>
            </a:pPr>
            <a:r>
              <a:t>Princess Eligibility:</a:t>
            </a:r>
          </a:p>
          <a:p>
            <a:pPr marL="685800" lvl="1" indent="-228600">
              <a:lnSpc>
                <a:spcPct val="72000"/>
              </a:lnSpc>
              <a:spcBef>
                <a:spcPts val="500"/>
              </a:spcBef>
              <a:defRPr sz="1800"/>
            </a:pPr>
            <a:r>
              <a:t>1.	For 2024, must be between the age of 15 and 19 at the time of her crowning.</a:t>
            </a:r>
          </a:p>
          <a:p>
            <a:pPr marL="685800" lvl="1" indent="-228600">
              <a:lnSpc>
                <a:spcPct val="72000"/>
              </a:lnSpc>
              <a:spcBef>
                <a:spcPts val="500"/>
              </a:spcBef>
              <a:defRPr sz="1800"/>
            </a:pPr>
            <a:r>
              <a:t>2.	Must be related to a member of their sponsoring Yacht Club. (i.e. daughter, granddaughter, sister, niece, cousin, or ward).</a:t>
            </a:r>
          </a:p>
          <a:p>
            <a:pPr>
              <a:lnSpc>
                <a:spcPct val="72000"/>
              </a:lnSpc>
              <a:defRPr sz="2100"/>
            </a:pPr>
            <a:r>
              <a:t>The basics of entering the pageant and being QOTC:</a:t>
            </a:r>
          </a:p>
          <a:p>
            <a:pPr marL="685800" lvl="1" indent="-228600">
              <a:lnSpc>
                <a:spcPct val="72000"/>
              </a:lnSpc>
              <a:spcBef>
                <a:spcPts val="500"/>
              </a:spcBef>
              <a:defRPr sz="1800"/>
            </a:pPr>
            <a:r>
              <a:t>Application</a:t>
            </a:r>
          </a:p>
          <a:p>
            <a:pPr marL="685800" lvl="1" indent="-228600">
              <a:lnSpc>
                <a:spcPct val="72000"/>
              </a:lnSpc>
              <a:spcBef>
                <a:spcPts val="500"/>
              </a:spcBef>
              <a:defRPr sz="1800"/>
            </a:pPr>
            <a:r>
              <a:t>Pageant Scoring Breakdown &amp; Criteria (Achievement, Interview, </a:t>
            </a:r>
            <a:r>
              <a:rPr b="1" u="sng"/>
              <a:t>Charity Essay</a:t>
            </a:r>
            <a:r>
              <a:t>, Openings, Poise/Presentation – Pageant Questions, Poise/Presentation – Final Question)</a:t>
            </a:r>
          </a:p>
          <a:p>
            <a:pPr marL="685800" lvl="1" indent="-228600">
              <a:lnSpc>
                <a:spcPct val="72000"/>
              </a:lnSpc>
              <a:spcBef>
                <a:spcPts val="500"/>
              </a:spcBef>
              <a:defRPr sz="1800"/>
            </a:pPr>
            <a:r>
              <a:t>Responsibilities of the QOTC</a:t>
            </a:r>
          </a:p>
          <a:p>
            <a:pPr marL="685800" lvl="1" indent="-228600">
              <a:lnSpc>
                <a:spcPct val="72000"/>
              </a:lnSpc>
              <a:spcBef>
                <a:spcPts val="500"/>
              </a:spcBef>
              <a:defRPr sz="1800"/>
            </a:pPr>
            <a:r>
              <a:t>Rewards (sash, crown, scholarships, trophies, success)</a:t>
            </a:r>
          </a:p>
        </p:txBody>
      </p:sp>
      <p:pic>
        <p:nvPicPr>
          <p:cNvPr id="115" name="Picture 3" descr="Picture 3"/>
          <p:cNvPicPr>
            <a:picLocks noChangeAspect="1"/>
          </p:cNvPicPr>
          <p:nvPr/>
        </p:nvPicPr>
        <p:blipFill>
          <a:blip r:embed="rId2"/>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Club Princess Calendar of Major Events</a:t>
            </a:r>
          </a:p>
        </p:txBody>
      </p:sp>
      <p:graphicFrame>
        <p:nvGraphicFramePr>
          <p:cNvPr id="118" name="Content Placeholder 3"/>
          <p:cNvGraphicFramePr/>
          <p:nvPr/>
        </p:nvGraphicFramePr>
        <p:xfrm>
          <a:off x="920079" y="1484243"/>
          <a:ext cx="9713843" cy="4957428"/>
        </p:xfrm>
        <a:graphic>
          <a:graphicData uri="http://schemas.openxmlformats.org/drawingml/2006/table">
            <a:tbl>
              <a:tblPr firstRow="1" firstCol="1">
                <a:tableStyleId>{4C3C2611-4C71-4FC5-86AE-919BDF0F9419}</a:tableStyleId>
              </a:tblPr>
              <a:tblGrid>
                <a:gridCol w="1428804">
                  <a:extLst>
                    <a:ext uri="{9D8B030D-6E8A-4147-A177-3AD203B41FA5}">
                      <a16:colId xmlns:a16="http://schemas.microsoft.com/office/drawing/2014/main" val="20000"/>
                    </a:ext>
                  </a:extLst>
                </a:gridCol>
                <a:gridCol w="1356249">
                  <a:extLst>
                    <a:ext uri="{9D8B030D-6E8A-4147-A177-3AD203B41FA5}">
                      <a16:colId xmlns:a16="http://schemas.microsoft.com/office/drawing/2014/main" val="20001"/>
                    </a:ext>
                  </a:extLst>
                </a:gridCol>
                <a:gridCol w="2653309">
                  <a:extLst>
                    <a:ext uri="{9D8B030D-6E8A-4147-A177-3AD203B41FA5}">
                      <a16:colId xmlns:a16="http://schemas.microsoft.com/office/drawing/2014/main" val="20002"/>
                    </a:ext>
                  </a:extLst>
                </a:gridCol>
                <a:gridCol w="4275481">
                  <a:extLst>
                    <a:ext uri="{9D8B030D-6E8A-4147-A177-3AD203B41FA5}">
                      <a16:colId xmlns:a16="http://schemas.microsoft.com/office/drawing/2014/main" val="20003"/>
                    </a:ext>
                  </a:extLst>
                </a:gridCol>
              </a:tblGrid>
              <a:tr h="236336">
                <a:tc>
                  <a:txBody>
                    <a:bodyPr/>
                    <a:lstStyle/>
                    <a:p>
                      <a:pPr algn="l">
                        <a:lnSpc>
                          <a:spcPct val="107000"/>
                        </a:lnSpc>
                        <a:defRPr sz="1800" b="0">
                          <a:solidFill>
                            <a:srgbClr val="000000"/>
                          </a:solidFill>
                        </a:defRPr>
                      </a:pPr>
                      <a:r>
                        <a:rPr sz="1200"/>
                        <a:t>Fall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b="0">
                          <a:solidFill>
                            <a:srgbClr val="000000"/>
                          </a:solidFill>
                        </a:defRPr>
                      </a:pPr>
                      <a:r>
                        <a:rPr sz="1200"/>
                        <a:t>Princess Crowning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b="0">
                          <a:solidFill>
                            <a:srgbClr val="000000"/>
                          </a:solidFill>
                        </a:defRPr>
                      </a:pPr>
                      <a:r>
                        <a:rPr sz="1200"/>
                        <a:t>Most clubs crown their Princesses in the fall when the new bridge enters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b="0">
                          <a:solidFill>
                            <a:srgbClr val="000000"/>
                          </a:solidFill>
                        </a:defRPr>
                      </a:pPr>
                      <a:r>
                        <a:rPr sz="1200"/>
                        <a:t>Princesses often attend the crowning of their sister club’s Princess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50710">
                <a:tc>
                  <a:txBody>
                    <a:bodyPr/>
                    <a:lstStyle/>
                    <a:p>
                      <a:pPr algn="l">
                        <a:lnSpc>
                          <a:spcPct val="107000"/>
                        </a:lnSpc>
                        <a:defRPr sz="1800" b="0">
                          <a:solidFill>
                            <a:srgbClr val="000000"/>
                          </a:solidFill>
                        </a:defRPr>
                      </a:pPr>
                      <a:r>
                        <a:rPr sz="1200"/>
                        <a:t>Fall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QOTC:
Princess Orientation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Orientation for New &amp; Returning Princesses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Also attended by parents (and/or guardians) and a club representative.  Usually, the Commodore and First Lady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746061">
                <a:tc>
                  <a:txBody>
                    <a:bodyPr/>
                    <a:lstStyle/>
                    <a:p>
                      <a:pPr algn="l">
                        <a:lnSpc>
                          <a:spcPct val="107000"/>
                        </a:lnSpc>
                        <a:defRPr sz="1800" b="0">
                          <a:solidFill>
                            <a:srgbClr val="000000"/>
                          </a:solidFill>
                        </a:defRPr>
                      </a:pPr>
                      <a:r>
                        <a:rPr sz="1200"/>
                        <a:t>Spring
February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QOTC:
Pageant Orientation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Orientation for those Princesses interested in competing in the Queen of the Chesapeake Pageant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Also attended by parents (and/or guardians) and a club representative.  Usually, the Commodore and First Lady
*Registration Fee due at Orientation* (Comp &amp; Non-Comp)
*Queen’s Kedge Ad Forms Distributed*</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557459">
                <a:tc>
                  <a:txBody>
                    <a:bodyPr/>
                    <a:lstStyle/>
                    <a:p>
                      <a:pPr algn="l">
                        <a:lnSpc>
                          <a:spcPct val="107000"/>
                        </a:lnSpc>
                        <a:defRPr sz="1800" b="0">
                          <a:solidFill>
                            <a:srgbClr val="000000"/>
                          </a:solidFill>
                        </a:defRPr>
                      </a:pPr>
                      <a:r>
                        <a:rPr sz="1200"/>
                        <a:t>Spring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Club Openings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Princesses attend the Opening Ceremonies of sister clubs with their club’s officer representative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365959">
                <a:tc>
                  <a:txBody>
                    <a:bodyPr/>
                    <a:lstStyle/>
                    <a:p>
                      <a:pPr algn="l">
                        <a:lnSpc>
                          <a:spcPct val="107000"/>
                        </a:lnSpc>
                        <a:defRPr sz="1800" b="0">
                          <a:solidFill>
                            <a:srgbClr val="000000"/>
                          </a:solidFill>
                        </a:defRPr>
                      </a:pPr>
                      <a:r>
                        <a:rPr sz="1200"/>
                        <a:t>Spring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Home Club Opening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Home Club hosts visiting Princesses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Princesses are offered special seating and given a small gift bag.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368858">
                <a:tc>
                  <a:txBody>
                    <a:bodyPr/>
                    <a:lstStyle/>
                    <a:p>
                      <a:pPr algn="l">
                        <a:lnSpc>
                          <a:spcPct val="107000"/>
                        </a:lnSpc>
                        <a:defRPr b="0">
                          <a:solidFill>
                            <a:srgbClr val="000000"/>
                          </a:solidFill>
                        </a:defRPr>
                      </a:pPr>
                      <a:r>
                        <a:t>3</a:t>
                      </a:r>
                      <a:r>
                        <a:rPr baseline="30000"/>
                        <a:t>rd</a:t>
                      </a:r>
                      <a:r>
                        <a:t> Weekend in June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Pageant Interviews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Princesses are interviewed by a Panel of three judges.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Attended by Princesses only.  No parents or club representatives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5"/>
                  </a:ext>
                </a:extLst>
              </a:tr>
              <a:tr h="557459">
                <a:tc>
                  <a:txBody>
                    <a:bodyPr/>
                    <a:lstStyle/>
                    <a:p>
                      <a:pPr algn="l">
                        <a:lnSpc>
                          <a:spcPct val="107000"/>
                        </a:lnSpc>
                        <a:defRPr b="0">
                          <a:solidFill>
                            <a:srgbClr val="000000"/>
                          </a:solidFill>
                        </a:defRPr>
                      </a:pPr>
                      <a:r>
                        <a:t>4</a:t>
                      </a:r>
                      <a:r>
                        <a:rPr baseline="30000"/>
                        <a:t>th</a:t>
                      </a:r>
                      <a:r>
                        <a:t> Weekend in June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Queen of the Chesapeake Pageant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Princesses participate in the Queen of the Chesapeake Pageant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Friday: Dinner and Party for out-going Queen
Saturday: Pageant
Saturday Evening: After Party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6"/>
                  </a:ext>
                </a:extLst>
              </a:tr>
              <a:tr h="557459">
                <a:tc>
                  <a:txBody>
                    <a:bodyPr/>
                    <a:lstStyle/>
                    <a:p>
                      <a:pPr algn="l">
                        <a:lnSpc>
                          <a:spcPct val="107000"/>
                        </a:lnSpc>
                        <a:defRPr sz="1800" b="0">
                          <a:solidFill>
                            <a:srgbClr val="000000"/>
                          </a:solidFill>
                        </a:defRPr>
                      </a:pPr>
                      <a:r>
                        <a:rPr sz="1200"/>
                        <a:t>August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Delaware River Yachtsman’s League
Queen’s Pageant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Queen’s Court attends the pageant as a show of support.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Usually arranged by the QOTC Committee and volunteer parents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7"/>
                  </a:ext>
                </a:extLst>
              </a:tr>
              <a:tr h="368858">
                <a:tc>
                  <a:txBody>
                    <a:bodyPr/>
                    <a:lstStyle/>
                    <a:p>
                      <a:pPr algn="l">
                        <a:lnSpc>
                          <a:spcPct val="107000"/>
                        </a:lnSpc>
                        <a:defRPr sz="1800" b="0">
                          <a:solidFill>
                            <a:srgbClr val="000000"/>
                          </a:solidFill>
                        </a:defRPr>
                      </a:pPr>
                      <a:r>
                        <a:rPr sz="1200"/>
                        <a:t>Fall/Winter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Commodore’s Balls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Princesses attend the Balls of sister clubs with their club’s officer representative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8"/>
                  </a:ext>
                </a:extLst>
              </a:tr>
              <a:tr h="368858">
                <a:tc>
                  <a:txBody>
                    <a:bodyPr/>
                    <a:lstStyle/>
                    <a:p>
                      <a:pPr algn="l">
                        <a:lnSpc>
                          <a:spcPct val="107000"/>
                        </a:lnSpc>
                        <a:defRPr sz="1800" b="0">
                          <a:solidFill>
                            <a:srgbClr val="000000"/>
                          </a:solidFill>
                        </a:defRPr>
                      </a:pPr>
                      <a:r>
                        <a:rPr sz="1200"/>
                        <a:t>Fall/Winter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Home Club Ball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Home Club hosts visiting Princesses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7000"/>
                        </a:lnSpc>
                        <a:defRPr sz="1800"/>
                      </a:pPr>
                      <a:r>
                        <a:rPr sz="1200"/>
                        <a:t>Princesses are offered special seating (usually their own table) and given a small gift bag.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9"/>
                  </a:ext>
                </a:extLst>
              </a:tr>
            </a:tbl>
          </a:graphicData>
        </a:graphic>
      </p:graphicFrame>
      <p:pic>
        <p:nvPicPr>
          <p:cNvPr id="119" name="Picture 5" descr="Picture 5"/>
          <p:cNvPicPr>
            <a:picLocks noChangeAspect="1"/>
          </p:cNvPicPr>
          <p:nvPr/>
        </p:nvPicPr>
        <p:blipFill>
          <a:blip r:embed="rId2"/>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Princess Support Events</a:t>
            </a:r>
          </a:p>
        </p:txBody>
      </p:sp>
      <p:sp>
        <p:nvSpPr>
          <p:cNvPr id="122" name="Content Placeholder 2"/>
          <p:cNvSpPr txBox="1">
            <a:spLocks noGrp="1"/>
          </p:cNvSpPr>
          <p:nvPr>
            <p:ph type="body" idx="1"/>
          </p:nvPr>
        </p:nvSpPr>
        <p:spPr>
          <a:xfrm>
            <a:off x="838200" y="1577009"/>
            <a:ext cx="10515600" cy="4915866"/>
          </a:xfrm>
          <a:prstGeom prst="rect">
            <a:avLst/>
          </a:prstGeom>
        </p:spPr>
        <p:txBody>
          <a:bodyPr>
            <a:normAutofit lnSpcReduction="10000"/>
          </a:bodyPr>
          <a:lstStyle/>
          <a:p>
            <a:pPr>
              <a:lnSpc>
                <a:spcPct val="72000"/>
              </a:lnSpc>
              <a:defRPr sz="2500"/>
            </a:pPr>
            <a:r>
              <a:rPr lang="en-US" dirty="0"/>
              <a:t>Princess</a:t>
            </a:r>
            <a:r>
              <a:rPr dirty="0"/>
              <a:t> Orientation</a:t>
            </a:r>
          </a:p>
          <a:p>
            <a:pPr>
              <a:lnSpc>
                <a:spcPct val="72000"/>
              </a:lnSpc>
              <a:defRPr sz="2500"/>
            </a:pPr>
            <a:r>
              <a:rPr dirty="0"/>
              <a:t>Public Speaking – handouts, practice session, constructive critique</a:t>
            </a:r>
          </a:p>
          <a:p>
            <a:pPr>
              <a:lnSpc>
                <a:spcPct val="72000"/>
              </a:lnSpc>
              <a:defRPr sz="2500"/>
            </a:pPr>
            <a:r>
              <a:rPr dirty="0"/>
              <a:t>Etiquette</a:t>
            </a:r>
            <a:r>
              <a:rPr lang="en-US" dirty="0"/>
              <a:t>/Poise/Presentation</a:t>
            </a:r>
            <a:endParaRPr dirty="0"/>
          </a:p>
          <a:p>
            <a:pPr>
              <a:lnSpc>
                <a:spcPct val="72000"/>
              </a:lnSpc>
              <a:defRPr sz="2500"/>
            </a:pPr>
            <a:r>
              <a:rPr dirty="0"/>
              <a:t>Fundraising (raffles, auction donations, dinners, 50/50, events)</a:t>
            </a:r>
          </a:p>
          <a:p>
            <a:pPr>
              <a:lnSpc>
                <a:spcPct val="72000"/>
              </a:lnSpc>
              <a:defRPr sz="2500"/>
            </a:pPr>
            <a:r>
              <a:rPr dirty="0"/>
              <a:t>Princess Bonding Events</a:t>
            </a:r>
          </a:p>
          <a:p>
            <a:pPr marL="685800" lvl="1" indent="-228600">
              <a:lnSpc>
                <a:spcPct val="72000"/>
              </a:lnSpc>
              <a:spcBef>
                <a:spcPts val="500"/>
              </a:spcBef>
              <a:defRPr sz="2200" i="1"/>
            </a:pPr>
            <a:r>
              <a:rPr dirty="0"/>
              <a:t>S</a:t>
            </a:r>
            <a:r>
              <a:rPr lang="en-US" dirty="0"/>
              <a:t>un</a:t>
            </a:r>
            <a:r>
              <a:rPr dirty="0"/>
              <a:t>day, </a:t>
            </a:r>
            <a:r>
              <a:rPr lang="en-US" dirty="0"/>
              <a:t>December 3</a:t>
            </a:r>
            <a:r>
              <a:rPr lang="en-US" baseline="30000" dirty="0"/>
              <a:t>rd</a:t>
            </a:r>
            <a:r>
              <a:rPr dirty="0"/>
              <a:t> </a:t>
            </a:r>
            <a:r>
              <a:rPr lang="en-US" dirty="0"/>
              <a:t>– Gingerbread Building – Bodkin YC – 1pm</a:t>
            </a:r>
            <a:endParaRPr dirty="0"/>
          </a:p>
          <a:p>
            <a:pPr marL="685800" lvl="1" indent="-228600">
              <a:lnSpc>
                <a:spcPct val="72000"/>
              </a:lnSpc>
              <a:spcBef>
                <a:spcPts val="500"/>
              </a:spcBef>
              <a:defRPr sz="2200" i="1"/>
            </a:pPr>
            <a:r>
              <a:rPr dirty="0"/>
              <a:t>S</a:t>
            </a:r>
            <a:r>
              <a:rPr lang="en-US" dirty="0"/>
              <a:t>unday</a:t>
            </a:r>
            <a:r>
              <a:rPr dirty="0"/>
              <a:t>,</a:t>
            </a:r>
            <a:r>
              <a:rPr lang="en-US" dirty="0"/>
              <a:t> January 28</a:t>
            </a:r>
            <a:r>
              <a:rPr lang="en-US" baseline="30000" dirty="0"/>
              <a:t>th</a:t>
            </a:r>
            <a:r>
              <a:rPr dirty="0"/>
              <a:t> </a:t>
            </a:r>
            <a:r>
              <a:rPr lang="en-US" dirty="0"/>
              <a:t>– McFadden Glassblowing – Baltimore – 1pm</a:t>
            </a:r>
          </a:p>
          <a:p>
            <a:pPr marL="685800" lvl="1" indent="-228600">
              <a:lnSpc>
                <a:spcPct val="72000"/>
              </a:lnSpc>
              <a:spcBef>
                <a:spcPts val="500"/>
              </a:spcBef>
              <a:defRPr sz="2200" i="1"/>
            </a:pPr>
            <a:r>
              <a:rPr dirty="0"/>
              <a:t>Saturday, March </a:t>
            </a:r>
            <a:r>
              <a:rPr lang="en-US" dirty="0"/>
              <a:t>16</a:t>
            </a:r>
            <a:r>
              <a:rPr baseline="30000" dirty="0"/>
              <a:t>th</a:t>
            </a:r>
            <a:r>
              <a:rPr dirty="0"/>
              <a:t> </a:t>
            </a:r>
            <a:r>
              <a:rPr lang="en-US" dirty="0"/>
              <a:t>–</a:t>
            </a:r>
            <a:r>
              <a:rPr dirty="0"/>
              <a:t> </a:t>
            </a:r>
            <a:r>
              <a:rPr lang="en-US" dirty="0"/>
              <a:t>Movie Night – Maryland YC – 4pm</a:t>
            </a:r>
          </a:p>
          <a:p>
            <a:pPr marL="685800" lvl="1" indent="-228600">
              <a:lnSpc>
                <a:spcPct val="72000"/>
              </a:lnSpc>
              <a:spcBef>
                <a:spcPts val="500"/>
              </a:spcBef>
              <a:defRPr sz="2200" i="1"/>
            </a:pPr>
            <a:r>
              <a:rPr lang="en-US" dirty="0"/>
              <a:t>Sunday, April 21</a:t>
            </a:r>
            <a:r>
              <a:rPr lang="en-US" baseline="30000" dirty="0"/>
              <a:t>st</a:t>
            </a:r>
            <a:r>
              <a:rPr lang="en-US" dirty="0"/>
              <a:t> – Afternoon Tea – Miles River YC – 1pm</a:t>
            </a:r>
            <a:endParaRPr dirty="0"/>
          </a:p>
          <a:p>
            <a:pPr marL="685800" lvl="1" indent="-228600">
              <a:lnSpc>
                <a:spcPct val="72000"/>
              </a:lnSpc>
              <a:spcBef>
                <a:spcPts val="500"/>
              </a:spcBef>
              <a:defRPr sz="2200" i="1"/>
            </a:pPr>
            <a:r>
              <a:rPr dirty="0"/>
              <a:t>Saturday</a:t>
            </a:r>
            <a:r>
              <a:rPr lang="en-US" dirty="0"/>
              <a:t>, June 1</a:t>
            </a:r>
            <a:r>
              <a:rPr lang="en-US" baseline="30000" dirty="0"/>
              <a:t>st</a:t>
            </a:r>
            <a:r>
              <a:rPr lang="en-US" dirty="0"/>
              <a:t> </a:t>
            </a:r>
            <a:r>
              <a:rPr dirty="0"/>
              <a:t>– </a:t>
            </a:r>
            <a:r>
              <a:rPr lang="en-US" dirty="0"/>
              <a:t> Escape Room</a:t>
            </a:r>
            <a:r>
              <a:rPr dirty="0"/>
              <a:t> – </a:t>
            </a:r>
            <a:r>
              <a:rPr lang="en-US" dirty="0"/>
              <a:t>Pasadena – After the MYC Opening</a:t>
            </a:r>
            <a:endParaRPr dirty="0"/>
          </a:p>
          <a:p>
            <a:pPr>
              <a:lnSpc>
                <a:spcPct val="72000"/>
              </a:lnSpc>
              <a:defRPr sz="2500"/>
            </a:pPr>
            <a:r>
              <a:rPr dirty="0"/>
              <a:t>Penny Wars</a:t>
            </a:r>
          </a:p>
          <a:p>
            <a:pPr marL="685800" lvl="1" indent="-228600">
              <a:lnSpc>
                <a:spcPct val="72000"/>
              </a:lnSpc>
              <a:spcBef>
                <a:spcPts val="500"/>
              </a:spcBef>
              <a:defRPr sz="2200"/>
            </a:pPr>
            <a:r>
              <a:rPr dirty="0"/>
              <a:t>Friendly competition – decorate and place jar at each club - winner gets a plaque</a:t>
            </a:r>
          </a:p>
          <a:p>
            <a:pPr marL="685800" lvl="1" indent="-228600">
              <a:lnSpc>
                <a:spcPct val="72000"/>
              </a:lnSpc>
              <a:spcBef>
                <a:spcPts val="500"/>
              </a:spcBef>
              <a:defRPr sz="2200"/>
            </a:pPr>
            <a:r>
              <a:rPr dirty="0"/>
              <a:t>Funds gifts from the QOTC to Princesses, and bonding events for the Princesses organized by the QOTC and the QOTC Committee</a:t>
            </a:r>
            <a:endParaRPr lang="en-US" dirty="0"/>
          </a:p>
          <a:p>
            <a:pPr marL="685800" lvl="1" indent="-228600">
              <a:lnSpc>
                <a:spcPct val="72000"/>
              </a:lnSpc>
              <a:spcBef>
                <a:spcPts val="500"/>
              </a:spcBef>
              <a:defRPr sz="2200"/>
            </a:pPr>
            <a:r>
              <a:rPr lang="en-US" dirty="0"/>
              <a:t>Jars returned on Interview Day</a:t>
            </a:r>
            <a:endParaRPr dirty="0"/>
          </a:p>
        </p:txBody>
      </p:sp>
      <p:pic>
        <p:nvPicPr>
          <p:cNvPr id="123" name="Picture 3" descr="Picture 3"/>
          <p:cNvPicPr>
            <a:picLocks noChangeAspect="1"/>
          </p:cNvPicPr>
          <p:nvPr/>
        </p:nvPicPr>
        <p:blipFill>
          <a:blip r:embed="rId3"/>
          <a:stretch>
            <a:fillRect/>
          </a:stretch>
        </p:blipFill>
        <p:spPr>
          <a:xfrm>
            <a:off x="10633923" y="106017"/>
            <a:ext cx="1439754" cy="137822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838200" y="365125"/>
            <a:ext cx="10515600" cy="1325563"/>
          </a:xfrm>
          <a:prstGeom prst="rect">
            <a:avLst/>
          </a:prstGeom>
        </p:spPr>
        <p:txBody>
          <a:bodyPr/>
          <a:lstStyle>
            <a:lvl1pPr>
              <a:defRPr>
                <a:solidFill>
                  <a:srgbClr val="7030A0"/>
                </a:solidFill>
              </a:defRPr>
            </a:lvl1pPr>
          </a:lstStyle>
          <a:p>
            <a:r>
              <a:t>Role of the QOTC Committee</a:t>
            </a:r>
          </a:p>
        </p:txBody>
      </p:sp>
      <p:sp>
        <p:nvSpPr>
          <p:cNvPr id="126" name="Content Placeholder 2"/>
          <p:cNvSpPr txBox="1">
            <a:spLocks noGrp="1"/>
          </p:cNvSpPr>
          <p:nvPr>
            <p:ph type="body" idx="1"/>
          </p:nvPr>
        </p:nvSpPr>
        <p:spPr>
          <a:xfrm>
            <a:off x="838198" y="1484243"/>
            <a:ext cx="11062255" cy="5168350"/>
          </a:xfrm>
          <a:prstGeom prst="rect">
            <a:avLst/>
          </a:prstGeom>
        </p:spPr>
        <p:txBody>
          <a:bodyPr/>
          <a:lstStyle/>
          <a:p>
            <a:pPr marL="217170" indent="-217170" defTabSz="868680">
              <a:lnSpc>
                <a:spcPct val="72000"/>
              </a:lnSpc>
              <a:spcBef>
                <a:spcPts val="900"/>
              </a:spcBef>
              <a:defRPr sz="2375"/>
            </a:pPr>
            <a:r>
              <a:t>Operations</a:t>
            </a:r>
          </a:p>
          <a:p>
            <a:pPr marL="651509" lvl="1" indent="-217170" defTabSz="868680">
              <a:lnSpc>
                <a:spcPct val="72000"/>
              </a:lnSpc>
              <a:spcBef>
                <a:spcPts val="400"/>
              </a:spcBef>
              <a:defRPr sz="2090"/>
            </a:pPr>
            <a:r>
              <a:t>Running of the QOTC Program and Pageant</a:t>
            </a:r>
          </a:p>
          <a:p>
            <a:pPr marL="217170" indent="-217170" defTabSz="868680">
              <a:lnSpc>
                <a:spcPct val="72000"/>
              </a:lnSpc>
              <a:spcBef>
                <a:spcPts val="900"/>
              </a:spcBef>
              <a:defRPr sz="2375"/>
            </a:pPr>
            <a:r>
              <a:t>Outreach</a:t>
            </a:r>
          </a:p>
          <a:p>
            <a:pPr marL="651509" lvl="1" indent="-217170" defTabSz="868680">
              <a:lnSpc>
                <a:spcPct val="72000"/>
              </a:lnSpc>
              <a:spcBef>
                <a:spcPts val="400"/>
              </a:spcBef>
              <a:defRPr sz="2090"/>
            </a:pPr>
            <a:r>
              <a:t>Interactions and Communications with the Yacht Club Community</a:t>
            </a:r>
          </a:p>
          <a:p>
            <a:pPr marL="651509" lvl="1" indent="-217170" defTabSz="868680">
              <a:lnSpc>
                <a:spcPct val="72000"/>
              </a:lnSpc>
              <a:spcBef>
                <a:spcPts val="400"/>
              </a:spcBef>
              <a:defRPr sz="2090"/>
            </a:pPr>
            <a:r>
              <a:t>Development of QOTC Website (currently QOTC info maintained on mdyc.org) </a:t>
            </a:r>
          </a:p>
          <a:p>
            <a:pPr marL="651509" lvl="1" indent="-217170" defTabSz="868680">
              <a:lnSpc>
                <a:spcPct val="72000"/>
              </a:lnSpc>
              <a:spcBef>
                <a:spcPts val="400"/>
              </a:spcBef>
              <a:defRPr sz="2090"/>
            </a:pPr>
            <a:r>
              <a:t>Maintaining the Facebook Page “Queen of the Chesapeake Program and Pageant”</a:t>
            </a:r>
          </a:p>
          <a:p>
            <a:pPr marL="1085850" lvl="2" indent="-217170" defTabSz="868680">
              <a:lnSpc>
                <a:spcPct val="72000"/>
              </a:lnSpc>
              <a:spcBef>
                <a:spcPts val="400"/>
              </a:spcBef>
              <a:defRPr sz="1710"/>
            </a:pPr>
            <a:r>
              <a:rPr u="sng">
                <a:solidFill>
                  <a:srgbClr val="0563C1"/>
                </a:solidFill>
                <a:uFill>
                  <a:solidFill>
                    <a:srgbClr val="0563C1"/>
                  </a:solidFill>
                </a:uFill>
                <a:hlinkClick r:id="rId2"/>
              </a:rPr>
              <a:t>www.facebook.com/groups/queenofthechesapeake/</a:t>
            </a:r>
            <a:r>
              <a:t> </a:t>
            </a:r>
          </a:p>
          <a:p>
            <a:pPr marL="217170" indent="-217170" defTabSz="868680">
              <a:lnSpc>
                <a:spcPct val="72000"/>
              </a:lnSpc>
              <a:spcBef>
                <a:spcPts val="900"/>
              </a:spcBef>
              <a:defRPr sz="2375"/>
            </a:pPr>
            <a:r>
              <a:t>Support</a:t>
            </a:r>
          </a:p>
          <a:p>
            <a:pPr marL="651509" lvl="1" indent="-217170" defTabSz="868680">
              <a:lnSpc>
                <a:spcPct val="72000"/>
              </a:lnSpc>
              <a:spcBef>
                <a:spcPts val="400"/>
              </a:spcBef>
              <a:defRPr sz="2090"/>
            </a:pPr>
            <a:r>
              <a:t>Interactions with current Princesses and Queen: “Helps to support princesses through communication, direction, and activities that develop leadership skills, which will enable them to prepare for the position of QOTC should they choose to compete in the pageant</a:t>
            </a:r>
            <a:r>
              <a:rPr sz="1804">
                <a:latin typeface="Arial"/>
                <a:ea typeface="Arial"/>
                <a:cs typeface="Arial"/>
                <a:sym typeface="Arial"/>
              </a:rPr>
              <a:t>.”</a:t>
            </a:r>
            <a:endParaRPr sz="1994"/>
          </a:p>
          <a:p>
            <a:pPr marL="217170" indent="-217170" defTabSz="868680">
              <a:lnSpc>
                <a:spcPct val="72000"/>
              </a:lnSpc>
              <a:spcBef>
                <a:spcPts val="900"/>
              </a:spcBef>
              <a:defRPr sz="2375"/>
            </a:pPr>
            <a:r>
              <a:t>Financial</a:t>
            </a:r>
          </a:p>
          <a:p>
            <a:pPr marL="651509" lvl="1" indent="-217170" defTabSz="868680">
              <a:lnSpc>
                <a:spcPct val="72000"/>
              </a:lnSpc>
              <a:spcBef>
                <a:spcPts val="400"/>
              </a:spcBef>
              <a:defRPr sz="2090"/>
            </a:pPr>
            <a:r>
              <a:t>Application Fees – Competitors &amp; Non-Competitors</a:t>
            </a:r>
          </a:p>
          <a:p>
            <a:pPr marL="651509" lvl="1" indent="-217170" defTabSz="868680">
              <a:lnSpc>
                <a:spcPct val="72000"/>
              </a:lnSpc>
              <a:spcBef>
                <a:spcPts val="400"/>
              </a:spcBef>
              <a:defRPr sz="2090"/>
            </a:pPr>
            <a:r>
              <a:t>Queen’s Kedge Ads</a:t>
            </a:r>
          </a:p>
          <a:p>
            <a:pPr marL="1085850" lvl="2" indent="-217170" defTabSz="868680">
              <a:lnSpc>
                <a:spcPct val="72000"/>
              </a:lnSpc>
              <a:spcBef>
                <a:spcPts val="400"/>
              </a:spcBef>
              <a:defRPr sz="1710"/>
            </a:pPr>
            <a:r>
              <a:t>Fees and Ads cover Pageant costs, including: crown, sash, trophies, pins, flag, meals, Queen’s Kedge</a:t>
            </a:r>
          </a:p>
          <a:p>
            <a:pPr marL="651509" lvl="1" indent="-217170" defTabSz="868680">
              <a:lnSpc>
                <a:spcPct val="72000"/>
              </a:lnSpc>
              <a:spcBef>
                <a:spcPts val="400"/>
              </a:spcBef>
              <a:defRPr sz="2090"/>
            </a:pPr>
            <a:r>
              <a:t>Scholarship – Maintains the Scholarship Fund, separate from the Program and Pageant</a:t>
            </a:r>
          </a:p>
        </p:txBody>
      </p:sp>
      <p:pic>
        <p:nvPicPr>
          <p:cNvPr id="127" name="Picture 3" descr="Picture 3"/>
          <p:cNvPicPr>
            <a:picLocks noChangeAspect="1"/>
          </p:cNvPicPr>
          <p:nvPr/>
        </p:nvPicPr>
        <p:blipFill>
          <a:blip r:embed="rId3"/>
          <a:stretch>
            <a:fillRect/>
          </a:stretch>
        </p:blipFill>
        <p:spPr>
          <a:xfrm>
            <a:off x="10633923" y="106017"/>
            <a:ext cx="1439754" cy="137822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TotalTime>
  <Words>1811</Words>
  <Application>Microsoft Office PowerPoint</Application>
  <PresentationFormat>Widescreen</PresentationFormat>
  <Paragraphs>181</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-apple-system</vt:lpstr>
      <vt:lpstr>Arial</vt:lpstr>
      <vt:lpstr>Calibri</vt:lpstr>
      <vt:lpstr>Calibri Light</vt:lpstr>
      <vt:lpstr>Office Theme</vt:lpstr>
      <vt:lpstr>PowerPoint Presentation</vt:lpstr>
      <vt:lpstr>Welcome &amp; Introductions </vt:lpstr>
      <vt:lpstr>Welcome &amp; Introductions</vt:lpstr>
      <vt:lpstr>Handouts</vt:lpstr>
      <vt:lpstr>Preview: 2024 Princess Program</vt:lpstr>
      <vt:lpstr>Preview: Pageant Participation</vt:lpstr>
      <vt:lpstr>Club Princess Calendar of Major Events</vt:lpstr>
      <vt:lpstr>Princess Support Events</vt:lpstr>
      <vt:lpstr>Role of the QOTC Committee</vt:lpstr>
      <vt:lpstr>Queen’s Kedge Ads</vt:lpstr>
      <vt:lpstr>Queen’s Kedge Ads</vt:lpstr>
      <vt:lpstr>Role of Commodores/Parents</vt:lpstr>
      <vt:lpstr>Code of Conduct/Responsibilities/Protocol</vt:lpstr>
      <vt:lpstr>Balls</vt:lpstr>
      <vt:lpstr>Openings</vt:lpstr>
      <vt:lpstr>Queen’s Tips for Princesses</vt:lpstr>
      <vt:lpstr>Questions &amp; Answers</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Lee Budar-Danoff</cp:lastModifiedBy>
  <cp:revision>23</cp:revision>
  <dcterms:modified xsi:type="dcterms:W3CDTF">2023-10-13T00:08:05Z</dcterms:modified>
</cp:coreProperties>
</file>